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78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078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B2CD9-FC6D-4A74-AF36-AB837C4184CD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ADFEC-9409-45BD-8A79-E6A324CF8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2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ADFEC-9409-45BD-8A79-E6A324CF817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ADFEC-9409-45BD-8A79-E6A324CF817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85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562-9BFE-444A-BF6A-FC68661E1A6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E720-500A-44F3-85F6-FFCF4726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0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562-9BFE-444A-BF6A-FC68661E1A6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E720-500A-44F3-85F6-FFCF4726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7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562-9BFE-444A-BF6A-FC68661E1A6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E720-500A-44F3-85F6-FFCF4726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6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562-9BFE-444A-BF6A-FC68661E1A6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E720-500A-44F3-85F6-FFCF4726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1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562-9BFE-444A-BF6A-FC68661E1A6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E720-500A-44F3-85F6-FFCF4726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8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562-9BFE-444A-BF6A-FC68661E1A6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E720-500A-44F3-85F6-FFCF4726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562-9BFE-444A-BF6A-FC68661E1A6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E720-500A-44F3-85F6-FFCF4726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53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562-9BFE-444A-BF6A-FC68661E1A6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E720-500A-44F3-85F6-FFCF4726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562-9BFE-444A-BF6A-FC68661E1A6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E720-500A-44F3-85F6-FFCF4726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562-9BFE-444A-BF6A-FC68661E1A6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E720-500A-44F3-85F6-FFCF4726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9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562-9BFE-444A-BF6A-FC68661E1A6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E720-500A-44F3-85F6-FFCF4726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3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D562-9BFE-444A-BF6A-FC68661E1A6A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8E720-500A-44F3-85F6-FFCF4726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9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2376264"/>
          </a:xfrm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Испытательный центр 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бытовой техники 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 ОАО «Брестгазоаппарат»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6400800" cy="13681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Аттестат аккредитации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/112 02.2.0.0045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действителен до 02.10.2019г.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Свидетельство №.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S-192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действительно до 27.01.2019г.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2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768752" cy="99412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Климатическая камера с регулируемыми параметрами влажности и температуры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624735" cy="4968551"/>
          </a:xfrm>
        </p:spPr>
      </p:pic>
    </p:spTree>
    <p:extLst>
      <p:ext uri="{BB962C8B-B14F-4D97-AF65-F5344CB8AC3E}">
        <p14:creationId xmlns:p14="http://schemas.microsoft.com/office/powerpoint/2010/main" val="18451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124744"/>
            <a:ext cx="82296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В лаборатории испытаний газовой техники (ЛИГТ) проводят все виды испытаний газовых и газоэлектрических плит, столов, кранов и терморегуляторов: исследовательские, приёмочные, периодические, типовые, квалификационные, сертификационные. Лаборатория оснащена всем необходимым оборудованием, позволяющим  проводить испытания с требуемой точностью.</a:t>
            </a:r>
          </a:p>
        </p:txBody>
      </p:sp>
    </p:spTree>
    <p:extLst>
      <p:ext uri="{BB962C8B-B14F-4D97-AF65-F5344CB8AC3E}">
        <p14:creationId xmlns:p14="http://schemas.microsoft.com/office/powerpoint/2010/main" val="30264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632848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Стенд проверки газовых приборов на герметичность и расход по воздуху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6830" y="245538"/>
            <a:ext cx="4942417" cy="7564926"/>
          </a:xfrm>
        </p:spPr>
      </p:pic>
    </p:spTree>
    <p:extLst>
      <p:ext uri="{BB962C8B-B14F-4D97-AF65-F5344CB8AC3E}">
        <p14:creationId xmlns:p14="http://schemas.microsoft.com/office/powerpoint/2010/main" val="17329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700" dirty="0" smtClean="0"/>
              <a:t>Рабочее место для определения тепловой мощности газовых горелок, КПД и испытаний на картину горения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15318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Испытания кранов с устройством предохранительным и терморегуляторов механических на цикличность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696744" cy="5022558"/>
          </a:xfrm>
        </p:spPr>
      </p:pic>
    </p:spTree>
    <p:extLst>
      <p:ext uri="{BB962C8B-B14F-4D97-AF65-F5344CB8AC3E}">
        <p14:creationId xmlns:p14="http://schemas.microsoft.com/office/powerpoint/2010/main" val="39475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7310" y="47667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лаборатории физико-химических испытаний проходят входной и технологический контроль металлы и материалы, которые используются для производства бытовой техники, комплектующих к ней,  что позволяет предотвратить попадание в производство несоответствующих требованиям  ТНПА материалов. </a:t>
            </a:r>
          </a:p>
          <a:p>
            <a:r>
              <a:rPr lang="ru-RU" sz="2400" dirty="0"/>
              <a:t>Лаборатория проводит испытания металла по проверке механических свойств </a:t>
            </a:r>
            <a:r>
              <a:rPr lang="ru-RU" sz="2400" dirty="0" smtClean="0"/>
              <a:t>(временное </a:t>
            </a:r>
            <a:r>
              <a:rPr lang="ru-RU" sz="2400" dirty="0"/>
              <a:t>сопротивление разрыву;  относительное удлинение при разрыве; относительное сужение при разрыве; глубина сферической  лунки; число перегибов; твёрдость по Виккерсу, Бринеллю, </a:t>
            </a:r>
            <a:r>
              <a:rPr lang="ru-RU" sz="2400" dirty="0" smtClean="0"/>
              <a:t>Роквеллу).</a:t>
            </a:r>
          </a:p>
          <a:p>
            <a:r>
              <a:rPr lang="ru-RU" sz="2400" dirty="0"/>
              <a:t>Лаборатория оснащена современным новейшим оборудованием для определения </a:t>
            </a:r>
            <a:r>
              <a:rPr lang="en-US" sz="2400" dirty="0" err="1" smtClean="0"/>
              <a:t>химсостава</a:t>
            </a:r>
            <a:r>
              <a:rPr lang="ru-RU" sz="2400" dirty="0" smtClean="0"/>
              <a:t> </a:t>
            </a:r>
            <a:r>
              <a:rPr lang="ru-RU" sz="2400" dirty="0"/>
              <a:t>металлов и сплавов, что позволяет осуществлять не только контроль металла, использующегося для производства плит, но и оказывать услуги для сторонних заказчиков.</a:t>
            </a:r>
          </a:p>
        </p:txBody>
      </p:sp>
    </p:spTree>
    <p:extLst>
      <p:ext uri="{BB962C8B-B14F-4D97-AF65-F5344CB8AC3E}">
        <p14:creationId xmlns:p14="http://schemas.microsoft.com/office/powerpoint/2010/main" val="34338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12768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Рабочее место для определения содержания химических элементов в металлах </a:t>
            </a:r>
            <a:br>
              <a:rPr lang="ru-RU" sz="2400" dirty="0" smtClean="0"/>
            </a:br>
            <a:r>
              <a:rPr lang="ru-RU" sz="2400" dirty="0" smtClean="0"/>
              <a:t>Оптико - искровой спектрометр </a:t>
            </a:r>
            <a:r>
              <a:rPr lang="en-US" sz="2400" dirty="0" smtClean="0"/>
              <a:t>ARL 3460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768752" cy="5076564"/>
          </a:xfrm>
        </p:spPr>
      </p:pic>
    </p:spTree>
    <p:extLst>
      <p:ext uri="{BB962C8B-B14F-4D97-AF65-F5344CB8AC3E}">
        <p14:creationId xmlns:p14="http://schemas.microsoft.com/office/powerpoint/2010/main" val="23435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1143000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/>
              <a:t>Анализатор углерода и серы </a:t>
            </a:r>
            <a:r>
              <a:rPr lang="en-US" sz="2200" dirty="0" smtClean="0"/>
              <a:t>CS-200 (</a:t>
            </a:r>
            <a:r>
              <a:rPr lang="ru-RU" sz="2200" dirty="0" smtClean="0"/>
              <a:t>слева</a:t>
            </a:r>
            <a:r>
              <a:rPr lang="en-US" sz="2200" dirty="0" smtClean="0"/>
              <a:t>)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Разрывная машина </a:t>
            </a:r>
            <a:r>
              <a:rPr lang="en-US" sz="2200" dirty="0" smtClean="0"/>
              <a:t>INSTRON </a:t>
            </a:r>
            <a:r>
              <a:rPr lang="ru-RU" sz="2200" dirty="0" smtClean="0"/>
              <a:t>мод. 3369 </a:t>
            </a:r>
            <a:r>
              <a:rPr lang="ru-RU" sz="2200" dirty="0"/>
              <a:t>(временное сопротивление разрыву, относительное </a:t>
            </a:r>
            <a:r>
              <a:rPr lang="ru-RU" sz="2200" dirty="0" smtClean="0"/>
              <a:t>удлинение) (справа)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68616"/>
            <a:ext cx="3672408" cy="489654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68616"/>
            <a:ext cx="3672408" cy="4896544"/>
          </a:xfrm>
        </p:spPr>
      </p:pic>
    </p:spTree>
    <p:extLst>
      <p:ext uri="{BB962C8B-B14F-4D97-AF65-F5344CB8AC3E}">
        <p14:creationId xmlns:p14="http://schemas.microsoft.com/office/powerpoint/2010/main" val="32601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1556792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Одной из функций лаборатории химического контроля является  проведение входного контроля материалов, благодаря чему удаётся предотвратить поступление в производство несоответствующих требованиям ТНПА  порошковой краски, стекла, эмали, </a:t>
            </a:r>
            <a:r>
              <a:rPr lang="ru-RU" sz="3000" dirty="0" err="1"/>
              <a:t>эластомерных</a:t>
            </a:r>
            <a:r>
              <a:rPr lang="ru-RU" sz="3000" dirty="0"/>
              <a:t> материалов и т.д.</a:t>
            </a:r>
          </a:p>
        </p:txBody>
      </p:sp>
    </p:spTree>
    <p:extLst>
      <p:ext uri="{BB962C8B-B14F-4D97-AF65-F5344CB8AC3E}">
        <p14:creationId xmlns:p14="http://schemas.microsoft.com/office/powerpoint/2010/main" val="19840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>Электропечь </a:t>
            </a:r>
            <a:r>
              <a:rPr lang="en-US" sz="2400" dirty="0" smtClean="0"/>
              <a:t>SNOL 7.2/1100 (</a:t>
            </a:r>
            <a:r>
              <a:rPr lang="ru-RU" sz="2400" dirty="0" smtClean="0"/>
              <a:t>слева)</a:t>
            </a:r>
            <a:br>
              <a:rPr lang="ru-RU" sz="2400" dirty="0" smtClean="0"/>
            </a:br>
            <a:r>
              <a:rPr lang="ru-RU" sz="2400" dirty="0" err="1" smtClean="0"/>
              <a:t>Микротвердомер</a:t>
            </a:r>
            <a:r>
              <a:rPr lang="ru-RU" sz="2400" dirty="0" smtClean="0"/>
              <a:t> </a:t>
            </a:r>
            <a:r>
              <a:rPr lang="en-US" sz="2400" dirty="0" smtClean="0"/>
              <a:t>IRHD SET 30 </a:t>
            </a:r>
            <a:r>
              <a:rPr lang="ru-RU" sz="2400" dirty="0" smtClean="0"/>
              <a:t>для определения твёрдости </a:t>
            </a:r>
            <a:r>
              <a:rPr lang="ru-RU" sz="2400" dirty="0" err="1" smtClean="0"/>
              <a:t>эластомерных</a:t>
            </a:r>
            <a:r>
              <a:rPr lang="ru-RU" sz="2400" dirty="0" smtClean="0"/>
              <a:t> материалов</a:t>
            </a:r>
            <a:r>
              <a:rPr lang="en-US" sz="2400" dirty="0" smtClean="0"/>
              <a:t>(</a:t>
            </a:r>
            <a:r>
              <a:rPr lang="ru-RU" sz="2400" dirty="0" smtClean="0"/>
              <a:t>справа)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778200" cy="50376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45244"/>
            <a:ext cx="3744416" cy="4992555"/>
          </a:xfrm>
        </p:spPr>
      </p:pic>
    </p:spTree>
    <p:extLst>
      <p:ext uri="{BB962C8B-B14F-4D97-AF65-F5344CB8AC3E}">
        <p14:creationId xmlns:p14="http://schemas.microsoft.com/office/powerpoint/2010/main" val="10786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692696"/>
            <a:ext cx="8136904" cy="55451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800" dirty="0"/>
              <a:t>Испытательный центр бытовой техники (ИЦБТ)</a:t>
            </a:r>
            <a:r>
              <a:rPr lang="ru-RU" sz="2800" dirty="0" smtClean="0"/>
              <a:t> </a:t>
            </a:r>
            <a:r>
              <a:rPr lang="ru-RU" sz="2800" dirty="0"/>
              <a:t>образован на базе центральной  заводской лаборатории и в 1994 году получил первую аккредитацию.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ИЦБТ </a:t>
            </a:r>
            <a:r>
              <a:rPr lang="ru-RU" sz="2800" dirty="0" smtClean="0"/>
              <a:t>аккредитован:</a:t>
            </a:r>
          </a:p>
          <a:p>
            <a:r>
              <a:rPr lang="ru-RU" sz="2800" dirty="0" smtClean="0"/>
              <a:t>В </a:t>
            </a:r>
            <a:r>
              <a:rPr lang="ru-RU" sz="2800" dirty="0"/>
              <a:t>Национальной системе </a:t>
            </a:r>
            <a:r>
              <a:rPr lang="ru-RU" sz="2800" dirty="0" smtClean="0"/>
              <a:t>аккредитации </a:t>
            </a:r>
            <a:r>
              <a:rPr lang="ru-RU" sz="2800" dirty="0"/>
              <a:t>Республики Беларусь </a:t>
            </a:r>
            <a:r>
              <a:rPr lang="ru-RU" sz="2800" dirty="0" smtClean="0"/>
              <a:t>в </a:t>
            </a:r>
            <a:r>
              <a:rPr lang="ru-RU" sz="2800" dirty="0"/>
              <a:t>соответствии с требованиями СТБ ИСО/МЭК </a:t>
            </a:r>
            <a:r>
              <a:rPr lang="ru-RU" sz="2800" dirty="0" smtClean="0"/>
              <a:t>17025-2007</a:t>
            </a:r>
          </a:p>
          <a:p>
            <a:r>
              <a:rPr lang="ru-RU" sz="2800" dirty="0" smtClean="0"/>
              <a:t>Словацкой </a:t>
            </a:r>
            <a:r>
              <a:rPr lang="ru-RU" sz="2800" dirty="0"/>
              <a:t>национальной службой аккредитации (</a:t>
            </a:r>
            <a:r>
              <a:rPr lang="en-US" sz="2800" dirty="0"/>
              <a:t>SNAS</a:t>
            </a:r>
            <a:r>
              <a:rPr lang="ru-RU" sz="2800" dirty="0" smtClean="0"/>
              <a:t>) в соответствии с требованиями </a:t>
            </a:r>
            <a:r>
              <a:rPr lang="en-US" sz="2800" dirty="0" smtClean="0"/>
              <a:t>ISO/IEC</a:t>
            </a:r>
            <a:r>
              <a:rPr lang="ru-RU" sz="2800" dirty="0" smtClean="0"/>
              <a:t> 17025:2005</a:t>
            </a: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0564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1196752"/>
            <a:ext cx="8157592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В ИЦБТ работает высококвалифицированный персонал.</a:t>
            </a:r>
          </a:p>
          <a:p>
            <a:pPr marL="0" indent="0">
              <a:buNone/>
            </a:pPr>
            <a:r>
              <a:rPr lang="ru-RU" sz="2800" dirty="0"/>
              <a:t>Специалисты </a:t>
            </a:r>
            <a:r>
              <a:rPr lang="ru-RU" sz="2800" dirty="0" smtClean="0"/>
              <a:t>регулярно повышают </a:t>
            </a:r>
            <a:r>
              <a:rPr lang="ru-RU" sz="2800" dirty="0"/>
              <a:t>свою квалификацию на </a:t>
            </a:r>
            <a:r>
              <a:rPr lang="ru-RU" sz="2800" dirty="0" smtClean="0"/>
              <a:t>специализированных курсах, </a:t>
            </a:r>
            <a:r>
              <a:rPr lang="ru-RU" sz="2800" dirty="0"/>
              <a:t>семинарах, </a:t>
            </a:r>
            <a:r>
              <a:rPr lang="ru-RU" sz="2800" dirty="0" smtClean="0"/>
              <a:t>а также путём </a:t>
            </a:r>
            <a:r>
              <a:rPr lang="ru-RU" sz="2800" dirty="0"/>
              <a:t>участия </a:t>
            </a:r>
            <a:r>
              <a:rPr lang="ru-RU" sz="2800" dirty="0" smtClean="0"/>
              <a:t>в межлабораторных </a:t>
            </a:r>
            <a:r>
              <a:rPr lang="ru-RU" sz="2800" dirty="0"/>
              <a:t>сличительных </a:t>
            </a:r>
            <a:r>
              <a:rPr lang="ru-RU" sz="2800" dirty="0" smtClean="0"/>
              <a:t>испытаниях.</a:t>
            </a:r>
          </a:p>
          <a:p>
            <a:pPr marL="0" indent="0">
              <a:buNone/>
            </a:pPr>
            <a:r>
              <a:rPr lang="ru-RU" sz="2800" dirty="0" smtClean="0"/>
              <a:t>Профессионализм специалистов испытательного центра в сочетании с современным испытательным оборудованием обеспечивает высокое качество испытаний и достоверность результатов.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377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4070350" cy="575627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4070350" cy="5756275"/>
          </a:xfrm>
        </p:spPr>
      </p:pic>
    </p:spTree>
    <p:extLst>
      <p:ext uri="{BB962C8B-B14F-4D97-AF65-F5344CB8AC3E}">
        <p14:creationId xmlns:p14="http://schemas.microsoft.com/office/powerpoint/2010/main" val="15623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44069"/>
            <a:ext cx="7920880" cy="48320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800" dirty="0"/>
              <a:t>В рамках Таможенного союза </a:t>
            </a:r>
            <a:r>
              <a:rPr lang="ru-RU" sz="2800" dirty="0" smtClean="0"/>
              <a:t>ИЦБТ включен </a:t>
            </a:r>
            <a:r>
              <a:rPr lang="ru-RU" sz="2800" dirty="0"/>
              <a:t>в Единый реестр испытательных лабораторий, осуществляющих работы по подтверждению соответствия требованиям технических регламентов Таможенного союза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ТР ТС 016/2011«О безопасности аппаратов, работающих на газообразном топливе»</a:t>
            </a:r>
          </a:p>
          <a:p>
            <a:r>
              <a:rPr lang="ru-RU" sz="2800" dirty="0" smtClean="0"/>
              <a:t>ТР ТС 004/2011 «О безопасности низковольтного оборудования»</a:t>
            </a:r>
          </a:p>
          <a:p>
            <a:r>
              <a:rPr lang="ru-RU" sz="2800" dirty="0" smtClean="0"/>
              <a:t>ТР ТС 020/2011«Электромагнитная совместимость технических средств»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69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8136904" cy="51706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000" dirty="0"/>
              <a:t>В ИЦБТ разработана, внедрена и поддерживается в рабочем состоянии система менеджмента (СМ), соответствующая области его деятельности. СМ направлена на демонстрацию способности ИЦБТ </a:t>
            </a:r>
            <a:r>
              <a:rPr lang="ru-RU" sz="3000" dirty="0" smtClean="0"/>
              <a:t>осуществлять </a:t>
            </a:r>
            <a:r>
              <a:rPr lang="ru-RU" sz="3000" dirty="0"/>
              <a:t>свою деятельность с целью удовлетворения требований заказчиков: объективно, достоверно и точно проводить испытания согласно заявленной области деятельности. Политика и задачи СМ, касающиеся качества, определены в руководстве по качеству (РК-46).</a:t>
            </a:r>
          </a:p>
        </p:txBody>
      </p:sp>
    </p:spTree>
    <p:extLst>
      <p:ext uri="{BB962C8B-B14F-4D97-AF65-F5344CB8AC3E}">
        <p14:creationId xmlns:p14="http://schemas.microsoft.com/office/powerpoint/2010/main" val="16513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Руководство </a:t>
            </a:r>
            <a:r>
              <a:rPr lang="ru-RU" sz="4000" dirty="0"/>
              <a:t>по качеству (РК-46)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869827" cy="547260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3864"/>
            <a:ext cx="3888432" cy="5499192"/>
          </a:xfrm>
        </p:spPr>
      </p:pic>
    </p:spTree>
    <p:extLst>
      <p:ext uri="{BB962C8B-B14F-4D97-AF65-F5344CB8AC3E}">
        <p14:creationId xmlns:p14="http://schemas.microsoft.com/office/powerpoint/2010/main" val="2382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209" y="692695"/>
            <a:ext cx="8496944" cy="56323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000" dirty="0"/>
              <a:t>Испытательный центр бытовой техники – это четыре лаборатории, каждая из которых имеет свои  функции, но объединяет их общая цель -  объективно, достоверно и точно проводить испытания. </a:t>
            </a:r>
          </a:p>
          <a:p>
            <a:r>
              <a:rPr lang="ru-RU" sz="3000" dirty="0"/>
              <a:t>В лаборатории электротехнических испытаний (ЛЭТИ) проводят все виды испытаний электрических плит, столов,  духовок и  воздухоочистителей: испытания по определению показателей электробезопасности, электромагнитной совместимости, а также энергоэффективности электродуховок.</a:t>
            </a:r>
          </a:p>
        </p:txBody>
      </p:sp>
    </p:spTree>
    <p:extLst>
      <p:ext uri="{BB962C8B-B14F-4D97-AF65-F5344CB8AC3E}">
        <p14:creationId xmlns:p14="http://schemas.microsoft.com/office/powerpoint/2010/main" val="14177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Рабочее место для испытаний по определению параметров электромагнитной совместимости (фликер, гармоники тока) и энергии искрового разряда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033712" cy="5071281"/>
          </a:xfrm>
        </p:spPr>
      </p:pic>
    </p:spTree>
    <p:extLst>
      <p:ext uri="{BB962C8B-B14F-4D97-AF65-F5344CB8AC3E}">
        <p14:creationId xmlns:p14="http://schemas.microsoft.com/office/powerpoint/2010/main" val="39529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Электробезопасность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182132" cy="5576177"/>
          </a:xfrm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980729"/>
            <a:ext cx="3970784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Универсальная установка </a:t>
            </a:r>
            <a:r>
              <a:rPr lang="en-US" sz="2400" dirty="0" smtClean="0"/>
              <a:t>ATEQ-Q </a:t>
            </a:r>
            <a:r>
              <a:rPr lang="ru-RU" sz="2400" dirty="0" smtClean="0"/>
              <a:t>позволяет испытывать электробытовые приборы по основным параметрам электробезопасности: </a:t>
            </a:r>
            <a:r>
              <a:rPr lang="ru-RU" sz="2400" dirty="0"/>
              <a:t>электрическая прочность изоляции, ток утечки, сопротивление заземления.</a:t>
            </a:r>
          </a:p>
        </p:txBody>
      </p:sp>
    </p:spTree>
    <p:extLst>
      <p:ext uri="{BB962C8B-B14F-4D97-AF65-F5344CB8AC3E}">
        <p14:creationId xmlns:p14="http://schemas.microsoft.com/office/powerpoint/2010/main" val="20799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594</Words>
  <Application>Microsoft Office PowerPoint</Application>
  <PresentationFormat>Экран (4:3)</PresentationFormat>
  <Paragraphs>37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Испытательный центр  бытовой техники  СП ОАО «Брестгазоаппарат»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Руководство по качеству (РК-46)</vt:lpstr>
      <vt:lpstr>Презентация PowerPoint</vt:lpstr>
      <vt:lpstr>Рабочее место для испытаний по определению параметров электромагнитной совместимости (фликер, гармоники тока) и энергии искрового разряда</vt:lpstr>
      <vt:lpstr>Электробезопасность</vt:lpstr>
      <vt:lpstr>Климатическая камера с регулируемыми параметрами влажности и температуры</vt:lpstr>
      <vt:lpstr>Презентация PowerPoint</vt:lpstr>
      <vt:lpstr>Стенд проверки газовых приборов на герметичность и расход по воздуху</vt:lpstr>
      <vt:lpstr>Рабочее место для определения тепловой мощности газовых горелок, КПД и испытаний на картину горения</vt:lpstr>
      <vt:lpstr>Испытания кранов с устройством предохранительным и терморегуляторов механических на цикличность</vt:lpstr>
      <vt:lpstr>Презентация PowerPoint</vt:lpstr>
      <vt:lpstr>Рабочее место для определения содержания химических элементов в металлах  Оптико - искровой спектрометр ARL 3460</vt:lpstr>
      <vt:lpstr>Анализатор углерода и серы CS-200 (слева) Разрывная машина INSTRON мод. 3369 (временное сопротивление разрыву, относительное удлинение) (справа)</vt:lpstr>
      <vt:lpstr>Презентация PowerPoint</vt:lpstr>
      <vt:lpstr>Электропечь SNOL 7.2/1100 (слева) Микротвердомер IRHD SET 30 для определения твёрдости эластомерных материалов(справа)</vt:lpstr>
      <vt:lpstr>Презентация PowerPoint</vt:lpstr>
    </vt:vector>
  </TitlesOfParts>
  <Company>Gefest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Испытательный центр бытовой техники СП ОАО «Брестгазоаппарат»</dc:title>
  <dc:creator>Lab7</dc:creator>
  <cp:lastModifiedBy>Бобко Ольга Ивановна</cp:lastModifiedBy>
  <cp:revision>55</cp:revision>
  <dcterms:created xsi:type="dcterms:W3CDTF">2015-04-09T06:45:57Z</dcterms:created>
  <dcterms:modified xsi:type="dcterms:W3CDTF">2019-05-22T11:56:04Z</dcterms:modified>
</cp:coreProperties>
</file>