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" ContentType="application/vnd.visi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85" r:id="rId3"/>
    <p:sldId id="286" r:id="rId4"/>
    <p:sldId id="287" r:id="rId5"/>
    <p:sldId id="294" r:id="rId6"/>
    <p:sldId id="298" r:id="rId7"/>
    <p:sldId id="288" r:id="rId8"/>
    <p:sldId id="290" r:id="rId9"/>
    <p:sldId id="297" r:id="rId10"/>
    <p:sldId id="289" r:id="rId11"/>
    <p:sldId id="296" r:id="rId12"/>
    <p:sldId id="295" r:id="rId13"/>
    <p:sldId id="299" r:id="rId14"/>
    <p:sldId id="293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7F1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0F8C-70F0-4390-B511-582465965B70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22622-5DA5-4A20-9703-DBF26D05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6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B053C-B7E3-4065-AEAA-6B72EEDE6A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8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FBCE-35B1-4167-9CCE-A95F15D71A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2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FBCE-35B1-4167-9CCE-A95F15D71A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9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FBCE-35B1-4167-9CCE-A95F15D71A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68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FBCE-35B1-4167-9CCE-A95F15D71A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2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FBCE-35B1-4167-9CCE-A95F15D71A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FBCE-35B1-4167-9CCE-A95F15D71A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4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FBCE-35B1-4167-9CCE-A95F15D71A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74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FBCE-35B1-4167-9CCE-A95F15D71A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9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FBCE-35B1-4167-9CCE-A95F15D71A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0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FBCE-35B1-4167-9CCE-A95F15D71A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9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FBCE-35B1-4167-9CCE-A95F15D71A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17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AFBCE-35B1-4167-9CCE-A95F15D71A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3CAA5-3E2B-4401-B772-C04604811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8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sca.by/ru/trening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ccreditation.bsca.by/ru/user/auth/instructio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Visio_2003-2010_Drawing.vsd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826"/>
          <a:stretch>
            <a:fillRect/>
          </a:stretch>
        </p:blipFill>
        <p:spPr bwMode="auto">
          <a:xfrm>
            <a:off x="0" y="0"/>
            <a:ext cx="925252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19672" y="836712"/>
            <a:ext cx="7272808" cy="4536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СИСТЕМА «АККРЕДИТАЦИЯ»</a:t>
            </a:r>
            <a:endParaRPr lang="en-US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(ИС «АККРЕДИТАЦИЯ»)</a:t>
            </a:r>
            <a:endParaRPr lang="ru-BY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8957125-40BB-4503-BAE1-C87F47170142}"/>
              </a:ext>
            </a:extLst>
          </p:cNvPr>
          <p:cNvCxnSpPr>
            <a:cxnSpLocks/>
          </p:cNvCxnSpPr>
          <p:nvPr/>
        </p:nvCxnSpPr>
        <p:spPr>
          <a:xfrm>
            <a:off x="1619672" y="3429000"/>
            <a:ext cx="73448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дзаголовок 16">
            <a:extLst>
              <a:ext uri="{FF2B5EF4-FFF2-40B4-BE49-F238E27FC236}">
                <a16:creationId xmlns:a16="http://schemas.microsoft.com/office/drawing/2014/main" id="{6E3E85E7-4260-4106-B616-C42627B80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240" y="5877272"/>
            <a:ext cx="1150560" cy="46806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B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4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ru-RU" dirty="0"/>
              <a:t>Кабинеты ИС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7C62F92-93E0-41D6-BCDE-A447BD945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193826"/>
              </p:ext>
            </p:extLst>
          </p:nvPr>
        </p:nvGraphicFramePr>
        <p:xfrm>
          <a:off x="457200" y="1268760"/>
          <a:ext cx="8229600" cy="489654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90390">
                  <a:extLst>
                    <a:ext uri="{9D8B030D-6E8A-4147-A177-3AD203B41FA5}">
                      <a16:colId xmlns:a16="http://schemas.microsoft.com/office/drawing/2014/main" val="2908507720"/>
                    </a:ext>
                  </a:extLst>
                </a:gridCol>
                <a:gridCol w="6039210">
                  <a:extLst>
                    <a:ext uri="{9D8B030D-6E8A-4147-A177-3AD203B41FA5}">
                      <a16:colId xmlns:a16="http://schemas.microsoft.com/office/drawing/2014/main" val="55473053"/>
                    </a:ext>
                  </a:extLst>
                </a:gridCol>
              </a:tblGrid>
              <a:tr h="2425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«Национальный орган по аккредитации»</a:t>
                      </a:r>
                      <a:endParaRPr lang="ru-BY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Автоматизация процессов аккредитации. Программный модуль обеспечивает выполнение следующих функций:</a:t>
                      </a:r>
                      <a:endParaRPr lang="ru-BY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-342900" algn="just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ведение реестров (включая Национальную часть Единого реестра органов по сертификации и испытательных лабораторий (центров) ЕАЭС;)</a:t>
                      </a:r>
                      <a:endParaRPr lang="ru-BY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-342900" algn="just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планирование и реализация мероприятий по проведению мониторинга и периодической оценки компетентности</a:t>
                      </a:r>
                      <a:endParaRPr lang="ru-BY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853051"/>
                  </a:ext>
                </a:extLst>
              </a:tr>
              <a:tr h="549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«Эксперт»</a:t>
                      </a:r>
                      <a:endParaRPr lang="ru-BY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Обеспечивает электронное участие эксперта в процессе аккредитации </a:t>
                      </a:r>
                      <a:endParaRPr lang="ru-BY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6956028"/>
                  </a:ext>
                </a:extLst>
              </a:tr>
              <a:tr h="1922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«Субъект аккредитации»</a:t>
                      </a:r>
                      <a:endParaRPr lang="ru-BY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Обеспечивает автоматизацию деятельности органа по оценке соответствия (ООС – органы по сертификации, лаборатории, инспекционные органы, провайдеры программ проверки квалификации)), в т.ч. обеспечивает внесение информации паспорта технической компетенции ООС, включая область аккредитации в структурированном виде</a:t>
                      </a:r>
                      <a:endParaRPr lang="ru-BY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6858957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ECB1000-655A-48CA-ACE9-9E0DD1CE78D3}"/>
              </a:ext>
            </a:extLst>
          </p:cNvPr>
          <p:cNvCxnSpPr>
            <a:cxnSpLocks/>
          </p:cNvCxnSpPr>
          <p:nvPr/>
        </p:nvCxnSpPr>
        <p:spPr>
          <a:xfrm>
            <a:off x="899592" y="1052736"/>
            <a:ext cx="73448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408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Кабинеты ИС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31BFA2E-51AE-42A1-B277-CEC1BCC295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478689"/>
              </p:ext>
            </p:extLst>
          </p:nvPr>
        </p:nvGraphicFramePr>
        <p:xfrm>
          <a:off x="457200" y="1417638"/>
          <a:ext cx="8229600" cy="481967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90391">
                  <a:extLst>
                    <a:ext uri="{9D8B030D-6E8A-4147-A177-3AD203B41FA5}">
                      <a16:colId xmlns:a16="http://schemas.microsoft.com/office/drawing/2014/main" val="2355863796"/>
                    </a:ext>
                  </a:extLst>
                </a:gridCol>
                <a:gridCol w="6039209">
                  <a:extLst>
                    <a:ext uri="{9D8B030D-6E8A-4147-A177-3AD203B41FA5}">
                      <a16:colId xmlns:a16="http://schemas.microsoft.com/office/drawing/2014/main" val="3603711473"/>
                    </a:ext>
                  </a:extLst>
                </a:gridCol>
              </a:tblGrid>
              <a:tr h="1721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«Техническая оснащенность»</a:t>
                      </a:r>
                      <a:endParaRPr lang="ru-BY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Предназначен для организации сбора информации в режиме реального времени об оснащенности ООС испытательным и вспомогательным оборудованием и средствами измерений для проведения испытаний в соответствии с областью аккредитации</a:t>
                      </a:r>
                      <a:endParaRPr lang="ru-BY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613689"/>
                  </a:ext>
                </a:extLst>
              </a:tr>
              <a:tr h="1032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«Область аккредитации»</a:t>
                      </a:r>
                      <a:endParaRPr lang="ru-BY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Предназначен для сбора и анализа данных, полученных при внесении информации об области аккредитации в структурированном виде</a:t>
                      </a:r>
                      <a:endParaRPr lang="ru-BY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0321821"/>
                  </a:ext>
                </a:extLst>
              </a:tr>
              <a:tr h="1032788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</a:rPr>
                        <a:t>«Аналитика»</a:t>
                      </a:r>
                      <a:endParaRPr lang="ru-BY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Предназначен для управленческих функций, позволяет организовывать и отслеживать деятельность пользователей в рамках ИС</a:t>
                      </a:r>
                      <a:endParaRPr lang="ru-BY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197024"/>
                  </a:ext>
                </a:extLst>
              </a:tr>
              <a:tr h="1032788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«Реестр методик выполнения измерений»</a:t>
                      </a:r>
                      <a:endParaRPr lang="ru-BY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Предназначен для формирования справочника зарегистрированных методик выполнения измерений, применяемых ООС</a:t>
                      </a:r>
                      <a:endParaRPr lang="ru-BY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6196715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0E5FBA3-165E-412C-B83B-D8DEF81994EC}"/>
              </a:ext>
            </a:extLst>
          </p:cNvPr>
          <p:cNvCxnSpPr>
            <a:cxnSpLocks/>
          </p:cNvCxnSpPr>
          <p:nvPr/>
        </p:nvCxnSpPr>
        <p:spPr>
          <a:xfrm>
            <a:off x="899592" y="1196752"/>
            <a:ext cx="73448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25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Кабинеты ИС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22E1690-5263-47F1-A142-B86D6A99DA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369965"/>
              </p:ext>
            </p:extLst>
          </p:nvPr>
        </p:nvGraphicFramePr>
        <p:xfrm>
          <a:off x="457200" y="1268760"/>
          <a:ext cx="8229600" cy="439326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90392">
                  <a:extLst>
                    <a:ext uri="{9D8B030D-6E8A-4147-A177-3AD203B41FA5}">
                      <a16:colId xmlns:a16="http://schemas.microsoft.com/office/drawing/2014/main" val="3613064341"/>
                    </a:ext>
                  </a:extLst>
                </a:gridCol>
                <a:gridCol w="6039208">
                  <a:extLst>
                    <a:ext uri="{9D8B030D-6E8A-4147-A177-3AD203B41FA5}">
                      <a16:colId xmlns:a16="http://schemas.microsoft.com/office/drawing/2014/main" val="251689193"/>
                    </a:ext>
                  </a:extLst>
                </a:gridCol>
              </a:tblGrid>
              <a:tr h="100325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«Интеграция»</a:t>
                      </a:r>
                      <a:endParaRPr lang="ru-BY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Предназначен для обеспечения информационного взаимодействия между АС, в том числе опубликования общедоступной информации из баз данных ИС на официальном сайте БГЦА. Обеспечивает взаимодействие с внешними и внутренними ИС и информационными ресурсами (далее ИР).</a:t>
                      </a:r>
                      <a:endParaRPr lang="ru-BY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814040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«НСИ»</a:t>
                      </a:r>
                      <a:endParaRPr lang="ru-BY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АС позволяет получить доступ к:</a:t>
                      </a:r>
                      <a:endParaRPr lang="ru-BY" sz="1400" dirty="0"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а) внешней информации из ИР Госстандарта, полученной посредством АС «Интеграция»:</a:t>
                      </a:r>
                      <a:endParaRPr lang="ru-BY" sz="14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>
                          <a:effectLst/>
                        </a:rPr>
                        <a:t>с государственным реестром средств измерений;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>
                          <a:effectLst/>
                        </a:rPr>
                        <a:t>с</a:t>
                      </a:r>
                      <a:r>
                        <a:rPr lang="ru-RU" sz="1400" baseline="0" dirty="0">
                          <a:effectLst/>
                        </a:rPr>
                        <a:t> государственным реестром стандартных образцов РБ;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aseline="0" dirty="0">
                          <a:effectLst/>
                        </a:rPr>
                        <a:t>с аттестованными методиками выполнения измерений;</a:t>
                      </a:r>
                      <a:endParaRPr lang="ru-BY" sz="14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dirty="0">
                          <a:effectLst/>
                        </a:rPr>
                        <a:t>с базой Национального фонда ТНПА;</a:t>
                      </a:r>
                      <a:endParaRPr lang="ru-BY" sz="1400" dirty="0"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б) внутренних справочников и классификаторов БГЦА: </a:t>
                      </a:r>
                      <a:endParaRPr lang="ru-BY" sz="1400" dirty="0"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Классификаторы областей деятельности в сфере оценки соответствия, а также справочники для внесения единообразных данных </a:t>
                      </a:r>
                      <a:endParaRPr lang="ru-BY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8403961"/>
                  </a:ext>
                </a:extLst>
              </a:tr>
              <a:tr h="1256419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«Коммуникация»</a:t>
                      </a:r>
                      <a:endParaRPr lang="ru-BY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Позволяет организовывать межсистемное взаимодействие для совместного проведения комплекса действий, основанных на ролях доступа, при выполнении работ по аккредитации всеми участниками процесса. Дополнительно в модуль встроен механизм общения между участниками процесса посредством уведомлений и диалогов.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8218906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92A5021-F521-457F-B853-E1D29B22A037}"/>
              </a:ext>
            </a:extLst>
          </p:cNvPr>
          <p:cNvCxnSpPr>
            <a:cxnSpLocks/>
          </p:cNvCxnSpPr>
          <p:nvPr/>
        </p:nvCxnSpPr>
        <p:spPr>
          <a:xfrm>
            <a:off x="899592" y="1196752"/>
            <a:ext cx="73448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39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Кабинеты ИС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22E1690-5263-47F1-A142-B86D6A99DA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227369"/>
              </p:ext>
            </p:extLst>
          </p:nvPr>
        </p:nvGraphicFramePr>
        <p:xfrm>
          <a:off x="457200" y="1268760"/>
          <a:ext cx="8229600" cy="442477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90392">
                  <a:extLst>
                    <a:ext uri="{9D8B030D-6E8A-4147-A177-3AD203B41FA5}">
                      <a16:colId xmlns:a16="http://schemas.microsoft.com/office/drawing/2014/main" val="3613064341"/>
                    </a:ext>
                  </a:extLst>
                </a:gridCol>
                <a:gridCol w="6039208">
                  <a:extLst>
                    <a:ext uri="{9D8B030D-6E8A-4147-A177-3AD203B41FA5}">
                      <a16:colId xmlns:a16="http://schemas.microsoft.com/office/drawing/2014/main" val="251689193"/>
                    </a:ext>
                  </a:extLst>
                </a:gridCol>
              </a:tblGrid>
              <a:tr h="100325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«Тренинги»</a:t>
                      </a:r>
                      <a:endParaRPr lang="ru-BY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Предназначена для ведения информации о тренингах. В рамках АС «Тренинги» разработан сервис по подаче заявок на тренинги из АС «Эксперт» и АС «Субъект аккредитации», одновременно с этим функционал доступен через АС «Тренинги» с более расширенными полями ввода информации.</a:t>
                      </a:r>
                      <a:endParaRPr lang="ru-RU" sz="1100" b="0" dirty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25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«Персонал»</a:t>
                      </a:r>
                      <a:endParaRPr lang="ru-BY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Предназначен для повышения оперативности и качества принимаемых управленческих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</a:rPr>
                        <a:t> решений. Основным назначением является автоматизация информационно-аналитической деятельности в процессе управления персоналом, участвующим в процессе аккредитации.</a:t>
                      </a:r>
                      <a:endParaRPr lang="ru-BY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814040"/>
                  </a:ext>
                </a:extLst>
              </a:tr>
              <a:tr h="1098302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«ТКА»</a:t>
                      </a:r>
                      <a:endParaRPr lang="ru-BY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Предназначен для автоматизации деятельности технической</a:t>
                      </a:r>
                      <a:r>
                        <a:rPr lang="ru-RU" sz="1400" baseline="0" dirty="0">
                          <a:effectLst/>
                        </a:rPr>
                        <a:t> комиссии по аккредитации. В рамках АС «Техническая комиссия по аккредитации» реализованы сервисы по формированию электронных повесток на ТКА, формирование заседаний и решений ТКА.</a:t>
                      </a:r>
                      <a:endParaRPr lang="ru-BY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8403961"/>
                  </a:ext>
                </a:extLst>
              </a:tr>
              <a:tr h="1256419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</a:rPr>
                        <a:t>«Обращения»</a:t>
                      </a:r>
                      <a:endParaRPr lang="ru-BY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Предназначен для регистрации,</a:t>
                      </a:r>
                      <a:r>
                        <a:rPr lang="ru-RU" sz="1400" baseline="0" dirty="0">
                          <a:effectLst/>
                        </a:rPr>
                        <a:t> рассмотрения, принятия решений по жалобам/апелляциям, информировании о принятых решениях в отношении жалоб/апелляций.</a:t>
                      </a:r>
                      <a:endParaRPr lang="ru-RU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8218906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92A5021-F521-457F-B853-E1D29B22A037}"/>
              </a:ext>
            </a:extLst>
          </p:cNvPr>
          <p:cNvCxnSpPr>
            <a:cxnSpLocks/>
          </p:cNvCxnSpPr>
          <p:nvPr/>
        </p:nvCxnSpPr>
        <p:spPr>
          <a:xfrm>
            <a:off x="899592" y="1196752"/>
            <a:ext cx="73448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124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Информационная и техническая поддержка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6"/>
            <a:ext cx="8229600" cy="4497357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Приобрести практические навыки в работе с Информационной системой «Аккредитация» можно на тренинге, проводимом БГЦА. Подробно: </a:t>
            </a:r>
            <a:r>
              <a:rPr lang="ru-RU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https://bsca.by/ru/treningi</a:t>
            </a:r>
            <a:r>
              <a:rPr lang="ru-RU" dirty="0">
                <a:solidFill>
                  <a:srgbClr val="00B0F0"/>
                </a:solidFill>
              </a:rPr>
              <a:t>;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Ознакомиться с руководством пользователя можно после авторизации, в верхнем меню ИС «Аккредитация»;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Справка и консультация по вопросам настройки и функционирования системы: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	телефон: +375 17 395 28 45; e-mail: 	admin@bsca.by, dev@bsca.by</a:t>
            </a:r>
            <a:r>
              <a:rPr lang="en-US" dirty="0">
                <a:solidFill>
                  <a:schemeClr val="tx2"/>
                </a:solidFill>
              </a:rPr>
              <a:t>.</a:t>
            </a:r>
            <a:r>
              <a:rPr lang="ru-RU" dirty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1801924-B9C6-40B0-A211-D98CDDE18EA7}"/>
              </a:ext>
            </a:extLst>
          </p:cNvPr>
          <p:cNvCxnSpPr>
            <a:cxnSpLocks/>
          </p:cNvCxnSpPr>
          <p:nvPr/>
        </p:nvCxnSpPr>
        <p:spPr>
          <a:xfrm>
            <a:off x="899592" y="1484784"/>
            <a:ext cx="73448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502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B80BF0-F1EC-49F9-A843-D7F09B13953B}"/>
              </a:ext>
            </a:extLst>
          </p:cNvPr>
          <p:cNvSpPr/>
          <p:nvPr/>
        </p:nvSpPr>
        <p:spPr>
          <a:xfrm>
            <a:off x="746952" y="476672"/>
            <a:ext cx="7650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7690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ИС «Аккредитация»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«Аккредитация» предназначена для автоматизации процессов аккредитации, осуществляемых работниками БГЦА, аккредитованными субъектами, экспертами по аккредитации, заявителями и иными участниками национальной системы аккредитации, улучшение и упрощение всех процессов аккредитации, повышения качества услуг по аккредитации, а также обеспечения открытости данных в области аккредитации.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66E3008-51D7-40DB-97D7-BBDE56F40079}"/>
              </a:ext>
            </a:extLst>
          </p:cNvPr>
          <p:cNvCxnSpPr>
            <a:cxnSpLocks/>
          </p:cNvCxnSpPr>
          <p:nvPr/>
        </p:nvCxnSpPr>
        <p:spPr>
          <a:xfrm>
            <a:off x="899592" y="1417638"/>
            <a:ext cx="73448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07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функции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8315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>
                <a:solidFill>
                  <a:schemeClr val="tx2"/>
                </a:solidFill>
              </a:rPr>
              <a:t>ведение реестров БГЦА, ведение реестров (включая Национальную часть Единого реестра органов по сертификации и испытательных лабораторий (центров) ЕАЭС);</a:t>
            </a:r>
            <a:endParaRPr lang="ru-BY" dirty="0">
              <a:solidFill>
                <a:schemeClr val="tx2"/>
              </a:solidFill>
            </a:endParaRPr>
          </a:p>
          <a:p>
            <a:pPr lvl="0"/>
            <a:r>
              <a:rPr lang="ru-RU" dirty="0">
                <a:solidFill>
                  <a:schemeClr val="tx2"/>
                </a:solidFill>
              </a:rPr>
              <a:t>планирование мероприятий, в том числе контрольных, учет результатов их проведения;</a:t>
            </a:r>
            <a:endParaRPr lang="ru-BY" dirty="0">
              <a:solidFill>
                <a:schemeClr val="tx2"/>
              </a:solidFill>
            </a:endParaRPr>
          </a:p>
          <a:p>
            <a:pPr lvl="0"/>
            <a:r>
              <a:rPr lang="ru-RU" dirty="0">
                <a:solidFill>
                  <a:schemeClr val="tx2"/>
                </a:solidFill>
              </a:rPr>
              <a:t>формирование регламентной и аналитической отчетности;</a:t>
            </a:r>
            <a:endParaRPr lang="ru-BY" dirty="0">
              <a:solidFill>
                <a:schemeClr val="tx2"/>
              </a:solidFill>
            </a:endParaRPr>
          </a:p>
          <a:p>
            <a:pPr lvl="0"/>
            <a:r>
              <a:rPr lang="ru-RU" dirty="0">
                <a:solidFill>
                  <a:schemeClr val="tx2"/>
                </a:solidFill>
              </a:rPr>
              <a:t>оценка, планирование и прогнозирование показателей эффективности и результативности деятельности БГЦА и других организаций в сфере аккредитации, сертификации, испытаний;</a:t>
            </a:r>
            <a:endParaRPr lang="en-US" dirty="0">
              <a:solidFill>
                <a:schemeClr val="tx2"/>
              </a:solidFill>
            </a:endParaRPr>
          </a:p>
          <a:p>
            <a:pPr lvl="0"/>
            <a:r>
              <a:rPr lang="ru-RU" dirty="0">
                <a:solidFill>
                  <a:schemeClr val="tx2"/>
                </a:solidFill>
              </a:rPr>
              <a:t>публикация сведений реестров БГЦА в открытом доступе на официальном сайте</a:t>
            </a:r>
            <a:r>
              <a:rPr lang="en-US" dirty="0">
                <a:solidFill>
                  <a:schemeClr val="tx2"/>
                </a:solidFill>
              </a:rPr>
              <a:t>;</a:t>
            </a:r>
            <a:endParaRPr lang="ru-BY" dirty="0">
              <a:solidFill>
                <a:schemeClr val="tx2"/>
              </a:solidFill>
            </a:endParaRPr>
          </a:p>
          <a:p>
            <a:pPr lvl="0"/>
            <a:r>
              <a:rPr lang="ru-RU" dirty="0">
                <a:solidFill>
                  <a:schemeClr val="tx2"/>
                </a:solidFill>
              </a:rPr>
              <a:t>выполнение мероприятий по защите информации.</a:t>
            </a:r>
            <a:endParaRPr lang="ru-BY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D903862-DC64-407D-AF68-CC8DE2979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0281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BY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F57771B-3728-4274-8C24-7A2F094DF6BA}"/>
              </a:ext>
            </a:extLst>
          </p:cNvPr>
          <p:cNvCxnSpPr>
            <a:cxnSpLocks/>
          </p:cNvCxnSpPr>
          <p:nvPr/>
        </p:nvCxnSpPr>
        <p:spPr>
          <a:xfrm>
            <a:off x="899592" y="1417638"/>
            <a:ext cx="73448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91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функции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5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solidFill>
                  <a:schemeClr val="tx2"/>
                </a:solidFill>
              </a:rPr>
              <a:t>внесение информации паспорта технической компетентности и области аккредитации в структурированным виде;</a:t>
            </a:r>
            <a:endParaRPr lang="ru-BY" dirty="0">
              <a:solidFill>
                <a:schemeClr val="tx2"/>
              </a:solidFill>
            </a:endParaRPr>
          </a:p>
          <a:p>
            <a:pPr lvl="0"/>
            <a:r>
              <a:rPr lang="ru-RU" dirty="0">
                <a:solidFill>
                  <a:schemeClr val="tx2"/>
                </a:solidFill>
              </a:rPr>
              <a:t>электронная подача заявок на работы и тренинги;</a:t>
            </a:r>
          </a:p>
          <a:p>
            <a:pPr lvl="0"/>
            <a:r>
              <a:rPr lang="ru-RU" dirty="0">
                <a:solidFill>
                  <a:schemeClr val="tx2"/>
                </a:solidFill>
              </a:rPr>
              <a:t>отслеживание проводимых работ по аккредитации</a:t>
            </a:r>
            <a:r>
              <a:rPr lang="en-US" dirty="0">
                <a:solidFill>
                  <a:schemeClr val="tx2"/>
                </a:solidFill>
              </a:rPr>
              <a:t>;</a:t>
            </a:r>
            <a:endParaRPr lang="ru-BY" dirty="0">
              <a:solidFill>
                <a:schemeClr val="tx2"/>
              </a:solidFill>
            </a:endParaRPr>
          </a:p>
          <a:p>
            <a:pPr lvl="0"/>
            <a:r>
              <a:rPr lang="ru-RU" dirty="0">
                <a:solidFill>
                  <a:schemeClr val="tx2"/>
                </a:solidFill>
              </a:rPr>
              <a:t>обеспечение взаимодействия между ООС и работниками БГЦА;</a:t>
            </a:r>
            <a:endParaRPr lang="ru-BY" dirty="0">
              <a:solidFill>
                <a:schemeClr val="tx2"/>
              </a:solidFill>
            </a:endParaRPr>
          </a:p>
          <a:p>
            <a:pPr lvl="0"/>
            <a:r>
              <a:rPr lang="ru-RU" dirty="0">
                <a:solidFill>
                  <a:schemeClr val="tx2"/>
                </a:solidFill>
              </a:rPr>
              <a:t>размещение документов ООС;</a:t>
            </a:r>
          </a:p>
          <a:p>
            <a:pPr lvl="0"/>
            <a:r>
              <a:rPr lang="ru-RU" dirty="0">
                <a:solidFill>
                  <a:schemeClr val="tx2"/>
                </a:solidFill>
              </a:rPr>
              <a:t>внесение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и формирование отчетной информации</a:t>
            </a:r>
            <a:r>
              <a:rPr lang="en-US" dirty="0">
                <a:solidFill>
                  <a:schemeClr val="tx2"/>
                </a:solidFill>
              </a:rPr>
              <a:t>;</a:t>
            </a:r>
            <a:endParaRPr lang="ru-BY" dirty="0">
              <a:solidFill>
                <a:schemeClr val="tx2"/>
              </a:solidFill>
            </a:endParaRPr>
          </a:p>
          <a:p>
            <a:pPr lvl="0"/>
            <a:r>
              <a:rPr lang="ru-RU" dirty="0">
                <a:solidFill>
                  <a:schemeClr val="tx2"/>
                </a:solidFill>
              </a:rPr>
              <a:t>предоставление доступа к документам международных организаций;</a:t>
            </a:r>
          </a:p>
          <a:p>
            <a:pPr lvl="0"/>
            <a:r>
              <a:rPr lang="ru-RU" dirty="0">
                <a:solidFill>
                  <a:schemeClr val="tx2"/>
                </a:solidFill>
              </a:rPr>
              <a:t>ведение национальной части Единого реестра ЕАЭС</a:t>
            </a:r>
            <a:endParaRPr lang="ru-BY" dirty="0">
              <a:solidFill>
                <a:schemeClr val="tx2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6538737-846F-4A55-A555-51E613D2080D}"/>
              </a:ext>
            </a:extLst>
          </p:cNvPr>
          <p:cNvCxnSpPr>
            <a:cxnSpLocks/>
          </p:cNvCxnSpPr>
          <p:nvPr/>
        </p:nvCxnSpPr>
        <p:spPr>
          <a:xfrm>
            <a:off x="899592" y="1417638"/>
            <a:ext cx="73448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74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Доступ к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Доступ к функциям системы возможен только для авторизированных пользователей. Для регистрации требуется заполнить форму и направить заявку через ИС. </a:t>
            </a:r>
          </a:p>
          <a:p>
            <a:r>
              <a:rPr lang="ru-RU" dirty="0">
                <a:solidFill>
                  <a:schemeClr val="tx2"/>
                </a:solidFill>
              </a:rPr>
              <a:t>Принцип определения прав доступа – разрешительный (если у пользователя имеются права, допускающие какое-либо действие, то это действие доступно пользователю). </a:t>
            </a:r>
            <a:endParaRPr lang="ru-BY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Каждому пользователю назначается одна или несколько ролей доступа. При назначении нескольких ролей доступа права в ролях объединяются. Права назначаются согласно регламенту выполняемых пользователем работ.</a:t>
            </a:r>
          </a:p>
          <a:p>
            <a:r>
              <a:rPr lang="ru-RU" dirty="0">
                <a:solidFill>
                  <a:schemeClr val="tx2"/>
                </a:solidFill>
              </a:rPr>
              <a:t>Подробная информация об доступе и авторизации представлена в руководстве по авторизации, расположенная в ИС по адресу</a:t>
            </a:r>
            <a:r>
              <a:rPr lang="en-US" dirty="0">
                <a:solidFill>
                  <a:schemeClr val="tx2"/>
                </a:solidFill>
              </a:rPr>
              <a:t>: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https://accreditation.bsca.by/ru/user/auth/instruction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55BE87D-3294-4926-883E-BB3B3B2BA1DF}"/>
              </a:ext>
            </a:extLst>
          </p:cNvPr>
          <p:cNvCxnSpPr>
            <a:cxnSpLocks/>
          </p:cNvCxnSpPr>
          <p:nvPr/>
        </p:nvCxnSpPr>
        <p:spPr>
          <a:xfrm>
            <a:off x="899592" y="1340768"/>
            <a:ext cx="73448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93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09F66-D24A-499F-A845-56B18010A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118"/>
            <a:ext cx="8229600" cy="1070634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Формы регистрации и авторизации</a:t>
            </a:r>
            <a:endParaRPr lang="ru-BY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52084C09-B489-4745-BD46-068EC72B6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22303"/>
            <a:ext cx="2448272" cy="5309579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94250BE-6645-4521-93CF-F212CA61A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58" y="1438530"/>
            <a:ext cx="3215919" cy="2895851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0BF3AD9-22A3-48C4-8C5A-D1883390BDB7}"/>
              </a:ext>
            </a:extLst>
          </p:cNvPr>
          <p:cNvCxnSpPr>
            <a:cxnSpLocks/>
          </p:cNvCxnSpPr>
          <p:nvPr/>
        </p:nvCxnSpPr>
        <p:spPr>
          <a:xfrm>
            <a:off x="889450" y="1124744"/>
            <a:ext cx="73448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912BCC0-C3CC-45BE-98F0-CA9450809682}"/>
              </a:ext>
            </a:extLst>
          </p:cNvPr>
          <p:cNvCxnSpPr>
            <a:cxnSpLocks/>
          </p:cNvCxnSpPr>
          <p:nvPr/>
        </p:nvCxnSpPr>
        <p:spPr>
          <a:xfrm flipV="1">
            <a:off x="4067944" y="1124744"/>
            <a:ext cx="0" cy="560713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98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Пользователи ИС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«Аккредитация»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организаторы работ по аккредитации</a:t>
            </a:r>
            <a:r>
              <a:rPr lang="en-US" dirty="0">
                <a:solidFill>
                  <a:schemeClr val="tx2"/>
                </a:solidFill>
              </a:rPr>
              <a:t>;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эксперты</a:t>
            </a:r>
            <a:r>
              <a:rPr lang="en-US" dirty="0">
                <a:solidFill>
                  <a:schemeClr val="tx2"/>
                </a:solidFill>
              </a:rPr>
              <a:t>;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технические эксперты</a:t>
            </a:r>
            <a:r>
              <a:rPr lang="en-US" dirty="0">
                <a:solidFill>
                  <a:schemeClr val="tx2"/>
                </a:solidFill>
              </a:rPr>
              <a:t>;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органы по сертификации</a:t>
            </a:r>
            <a:r>
              <a:rPr lang="en-US" dirty="0">
                <a:solidFill>
                  <a:schemeClr val="tx2"/>
                </a:solidFill>
              </a:rPr>
              <a:t>;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испытательные, калибровочные, поверочные</a:t>
            </a:r>
            <a:r>
              <a:rPr lang="en-US" dirty="0">
                <a:solidFill>
                  <a:schemeClr val="tx2"/>
                </a:solidFill>
              </a:rPr>
              <a:t>,</a:t>
            </a:r>
            <a:r>
              <a:rPr lang="ru-RU" dirty="0">
                <a:solidFill>
                  <a:schemeClr val="tx2"/>
                </a:solidFill>
              </a:rPr>
              <a:t> медицинские лаборатории</a:t>
            </a:r>
            <a:r>
              <a:rPr lang="en-US" dirty="0">
                <a:solidFill>
                  <a:schemeClr val="tx2"/>
                </a:solidFill>
              </a:rPr>
              <a:t>;</a:t>
            </a:r>
          </a:p>
          <a:p>
            <a:r>
              <a:rPr lang="ru-RU" dirty="0">
                <a:solidFill>
                  <a:schemeClr val="tx2"/>
                </a:solidFill>
              </a:rPr>
              <a:t>инспекционные органы</a:t>
            </a:r>
            <a:r>
              <a:rPr lang="en-US" dirty="0">
                <a:solidFill>
                  <a:schemeClr val="tx2"/>
                </a:solidFill>
              </a:rPr>
              <a:t>;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провайдеры проверки квалификаций</a:t>
            </a:r>
            <a:r>
              <a:rPr lang="en-US" dirty="0">
                <a:solidFill>
                  <a:schemeClr val="tx2"/>
                </a:solidFill>
              </a:rPr>
              <a:t>;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администраторы системы</a:t>
            </a:r>
            <a:r>
              <a:rPr lang="en-US" dirty="0">
                <a:solidFill>
                  <a:schemeClr val="tx2"/>
                </a:solidFill>
              </a:rPr>
              <a:t>;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прочие работники БГЦА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6AAF9D4-AF0D-483E-8BC8-433F850483A7}"/>
              </a:ext>
            </a:extLst>
          </p:cNvPr>
          <p:cNvCxnSpPr>
            <a:cxnSpLocks/>
          </p:cNvCxnSpPr>
          <p:nvPr/>
        </p:nvCxnSpPr>
        <p:spPr>
          <a:xfrm>
            <a:off x="899592" y="1417638"/>
            <a:ext cx="73448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48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550E0C-2806-4E2E-A344-C0F67AC9F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BY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24961C3-FB4B-49F3-98DB-9FBAD78DE5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105673"/>
              </p:ext>
            </p:extLst>
          </p:nvPr>
        </p:nvGraphicFramePr>
        <p:xfrm>
          <a:off x="323850" y="563563"/>
          <a:ext cx="8640763" cy="580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Visio" r:id="rId4" imgW="14668252" imgH="9844977" progId="Visio.Drawing.11">
                  <p:embed/>
                </p:oleObj>
              </mc:Choice>
              <mc:Fallback>
                <p:oleObj name="Visio" r:id="rId4" imgW="14668252" imgH="9844977" progId="Visio.Drawing.11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09A9868B-D358-4B30-8C19-3CC30E48C1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63563"/>
                        <a:ext cx="8640763" cy="580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7994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F45AB-1D34-45D7-8EAA-3ECAB32A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0"/>
          </a:xfrm>
        </p:spPr>
        <p:txBody>
          <a:bodyPr/>
          <a:lstStyle/>
          <a:p>
            <a:r>
              <a:rPr lang="ru-RU" dirty="0"/>
              <a:t>Кабинеты ИС</a:t>
            </a:r>
            <a:endParaRPr lang="ru-BY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AD82BD8-9987-44CD-A2C1-35A0D7C5DA6E}"/>
              </a:ext>
            </a:extLst>
          </p:cNvPr>
          <p:cNvCxnSpPr>
            <a:cxnSpLocks/>
          </p:cNvCxnSpPr>
          <p:nvPr/>
        </p:nvCxnSpPr>
        <p:spPr>
          <a:xfrm>
            <a:off x="899592" y="1088433"/>
            <a:ext cx="73448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4" y="1213832"/>
            <a:ext cx="8460432" cy="531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11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leb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951</Words>
  <Application>Microsoft Office PowerPoint</Application>
  <PresentationFormat>Экран (4:3)</PresentationFormat>
  <Paragraphs>87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Тема Office</vt:lpstr>
      <vt:lpstr>Документ Microsoft Visio 2003–2010</vt:lpstr>
      <vt:lpstr>Презентация PowerPoint</vt:lpstr>
      <vt:lpstr>Назначение ИС «Аккредитация»</vt:lpstr>
      <vt:lpstr>Основные функции ИС</vt:lpstr>
      <vt:lpstr>Основные функции ИС</vt:lpstr>
      <vt:lpstr>Доступ к ИС</vt:lpstr>
      <vt:lpstr>Формы регистрации и авторизации</vt:lpstr>
      <vt:lpstr>Пользователи ИС «Аккредитация» </vt:lpstr>
      <vt:lpstr>Презентация PowerPoint</vt:lpstr>
      <vt:lpstr>Кабинеты ИС</vt:lpstr>
      <vt:lpstr>Кабинеты ИС</vt:lpstr>
      <vt:lpstr>Кабинеты ИС</vt:lpstr>
      <vt:lpstr>Кабинеты ИС</vt:lpstr>
      <vt:lpstr>Кабинеты ИС</vt:lpstr>
      <vt:lpstr>Информационная и техническая поддержка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Кравченя</dc:creator>
  <cp:lastModifiedBy>Николаев Глеб Андреевич</cp:lastModifiedBy>
  <cp:revision>75</cp:revision>
  <dcterms:created xsi:type="dcterms:W3CDTF">2013-04-19T11:49:49Z</dcterms:created>
  <dcterms:modified xsi:type="dcterms:W3CDTF">2020-10-01T06:49:10Z</dcterms:modified>
</cp:coreProperties>
</file>