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EBD"/>
    <a:srgbClr val="374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1;&#1054;&#1058;&#1040;\&#1071;&#1065;&#1045;&#1053;&#1050;&#1054;\&#1058;&#1072;&#1073;&#1083;&#1080;&#109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1;&#1054;&#1058;&#1040;\&#1071;&#1065;&#1045;&#1053;&#1050;&#1054;\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Дорожно-транспортная обстановка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74A51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Лист1!$F$20:$F$23</c:f>
              <c:numCache>
                <c:formatCode>General</c:formatCode>
                <c:ptCount val="4"/>
                <c:pt idx="0">
                  <c:v>105</c:v>
                </c:pt>
                <c:pt idx="1">
                  <c:v>108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A-43DC-B4B4-F1925A718DF7}"/>
            </c:ext>
          </c:extLst>
        </c:ser>
        <c:ser>
          <c:idx val="1"/>
          <c:order val="1"/>
          <c:tx>
            <c:strRef>
              <c:f>Лист1!$G$19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0BEBD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Лист1!$G$20:$G$23</c:f>
              <c:numCache>
                <c:formatCode>General</c:formatCode>
                <c:ptCount val="4"/>
                <c:pt idx="0">
                  <c:v>115</c:v>
                </c:pt>
                <c:pt idx="1">
                  <c:v>130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A-43DC-B4B4-F1925A718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88720"/>
        <c:axId val="185583624"/>
      </c:barChart>
      <c:catAx>
        <c:axId val="18558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85583624"/>
        <c:crosses val="autoZero"/>
        <c:auto val="1"/>
        <c:lblAlgn val="ctr"/>
        <c:lblOffset val="100"/>
        <c:noMultiLvlLbl val="0"/>
      </c:catAx>
      <c:valAx>
        <c:axId val="185583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85588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74A51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Лист1!$F$38:$F$44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12</c:v>
                </c:pt>
                <c:pt idx="3">
                  <c:v>25</c:v>
                </c:pt>
                <c:pt idx="4">
                  <c:v>10</c:v>
                </c:pt>
                <c:pt idx="5">
                  <c:v>14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5-4045-8B85-85821497F1F6}"/>
            </c:ext>
          </c:extLst>
        </c:ser>
        <c:ser>
          <c:idx val="1"/>
          <c:order val="1"/>
          <c:tx>
            <c:strRef>
              <c:f>Лист1!$G$37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0BEBD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Лист1!$G$38:$G$44</c:f>
              <c:numCache>
                <c:formatCode>General</c:formatCode>
                <c:ptCount val="7"/>
                <c:pt idx="0">
                  <c:v>34</c:v>
                </c:pt>
                <c:pt idx="1">
                  <c:v>19</c:v>
                </c:pt>
                <c:pt idx="2">
                  <c:v>17</c:v>
                </c:pt>
                <c:pt idx="3">
                  <c:v>8</c:v>
                </c:pt>
                <c:pt idx="4">
                  <c:v>12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5-4045-8B85-85821497F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585584"/>
        <c:axId val="185585976"/>
        <c:axId val="0"/>
      </c:bar3DChart>
      <c:catAx>
        <c:axId val="18558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85585976"/>
        <c:crosses val="autoZero"/>
        <c:auto val="1"/>
        <c:lblAlgn val="ctr"/>
        <c:lblOffset val="100"/>
        <c:noMultiLvlLbl val="0"/>
      </c:catAx>
      <c:valAx>
        <c:axId val="18558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85585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BY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0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82723-32D8-466D-B134-F9E02D1275B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421B-B572-47DE-B0A9-22204E9111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707"/>
            <a:ext cx="7772400" cy="2387600"/>
          </a:xfrm>
        </p:spPr>
        <p:txBody>
          <a:bodyPr/>
          <a:lstStyle/>
          <a:p>
            <a:r>
              <a:rPr lang="ru-RU" b="1" dirty="0">
                <a:solidFill>
                  <a:srgbClr val="374A51"/>
                </a:solidFill>
              </a:rPr>
              <a:t>РЕМЕНЬ ПРИСТЕГНИ – ЖИЗНЬ СБЕРЕГИ</a:t>
            </a:r>
            <a:endParaRPr lang="en-US" b="1" dirty="0">
              <a:solidFill>
                <a:srgbClr val="374A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4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55601"/>
            <a:ext cx="7439026" cy="11207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Century Gothic" pitchFamily="34" charset="0"/>
              </a:rPr>
              <a:t>Административная ответственность для водителей (ст.18.13 </a:t>
            </a:r>
            <a:r>
              <a:rPr lang="ru-RU" sz="3200" b="1" dirty="0" err="1">
                <a:latin typeface="Century Gothic" pitchFamily="34" charset="0"/>
              </a:rPr>
              <a:t>КоАП</a:t>
            </a:r>
            <a:r>
              <a:rPr lang="ru-RU" sz="3200" b="1" dirty="0">
                <a:latin typeface="Century Gothic" pitchFamily="34" charset="0"/>
              </a:rPr>
              <a:t> Республики Беларусь)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81425" cy="447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>
                <a:latin typeface="Bookman Old Style" pitchFamily="18" charset="0"/>
              </a:rPr>
              <a:t>Ч.7.непредоставление лицом, управляющим транспортным средством, преимущества в движении, пешеходам </a:t>
            </a:r>
            <a:r>
              <a:rPr lang="ru-RU" sz="1500" b="1" i="1" dirty="0">
                <a:latin typeface="Bookman Old Style" pitchFamily="18" charset="0"/>
              </a:rPr>
              <a:t>- влекут наложение штрафа в размере от одной до пяти базовых величин.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>
                <a:latin typeface="Bookman Old Style" pitchFamily="18" charset="0"/>
              </a:rPr>
              <a:t>Ч.14. Действия, совершенные повторно в течение одного года после наложения административного взыскания за такие же нарушения, – </a:t>
            </a:r>
            <a:r>
              <a:rPr lang="ru-RU" sz="1500" b="1" i="1" dirty="0">
                <a:latin typeface="Bookman Old Style" pitchFamily="18" charset="0"/>
              </a:rPr>
              <a:t>влекут наложение штрафа в размере от двух до восьми базовых величин. </a:t>
            </a:r>
            <a:br>
              <a:rPr lang="ru-RU" sz="1500" b="1" i="1" dirty="0">
                <a:latin typeface="Bookman Old Style" pitchFamily="18" charset="0"/>
              </a:rPr>
            </a:br>
            <a:endParaRPr lang="ru-RU" sz="1500" b="1" i="1" dirty="0">
              <a:latin typeface="Bookman Old Style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u-RU" sz="1500" dirty="0"/>
            </a:br>
            <a:endParaRPr lang="ru-RU" sz="1500" dirty="0"/>
          </a:p>
        </p:txBody>
      </p:sp>
      <p:pic>
        <p:nvPicPr>
          <p:cNvPr id="7170" name="Picture 2" descr="C:\Users\АиП_ОГАИ\Desktop\cd141e2333a5eedc2016461055470649_ce_847x847x326x152_cropped_800x8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4" y="1847849"/>
            <a:ext cx="4029075" cy="444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647567" y="535459"/>
            <a:ext cx="5964196" cy="11532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Century Gothic" pitchFamily="34" charset="0"/>
              </a:rPr>
              <a:t>Состояние аварийности в г.Минске за январь-февраль 2021 года</a:t>
            </a: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395416" y="1853514"/>
          <a:ext cx="8419070" cy="467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80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288927"/>
            <a:ext cx="7029450" cy="10064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latin typeface="Century Gothic" pitchFamily="34" charset="0"/>
              </a:rPr>
              <a:t>Причины ДТП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62025" y="1738312"/>
          <a:ext cx="7620000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5825" y="990601"/>
            <a:ext cx="7524750" cy="3009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i="1" dirty="0">
                <a:latin typeface="Bookman Old Style" pitchFamily="18" charset="0"/>
              </a:rPr>
              <a:t>Не только водители, но и каждый пешеход должны помнить, что</a:t>
            </a:r>
            <a:r>
              <a:rPr lang="ru-RU" sz="2900" dirty="0">
                <a:latin typeface="Bookman Old Style" pitchFamily="18" charset="0"/>
              </a:rPr>
              <a:t> </a:t>
            </a:r>
            <a:r>
              <a:rPr lang="ru-RU" sz="2900" i="1" dirty="0">
                <a:latin typeface="Bookman Old Style" pitchFamily="18" charset="0"/>
              </a:rPr>
              <a:t>пешеходный переход – это место, требующее повышенного внимания. Важно понимать, что никто не застрахован от дорожных аварий. Однако соблюдая элементарные правила безопасного поведения на дороге, в особенности в темное время суток, вы можете защитить себя.  Необходимо помнить, что на дороге нет места алкоголю и равнодушию. Поэтому если вы увидели идущего по проезжей части пешехода, чьи действия и поведение создают предпосылки к совершению ДТП, в особенности находящегося в состоянии опьянения, сообщите об этом по телефону </a:t>
            </a:r>
            <a:r>
              <a:rPr lang="ru-RU" sz="2900" b="1" i="1" dirty="0">
                <a:latin typeface="Bookman Old Style" pitchFamily="18" charset="0"/>
              </a:rPr>
              <a:t>«102», </a:t>
            </a:r>
            <a:r>
              <a:rPr lang="ru-RU" sz="2900" i="1" dirty="0">
                <a:latin typeface="Bookman Old Style" pitchFamily="18" charset="0"/>
              </a:rPr>
              <a:t>ведь ваш звонок поможет сохранить чью-то жизнь!</a:t>
            </a:r>
            <a:endParaRPr lang="ru-RU" sz="2900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АиП_ОГАИ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4324350"/>
            <a:ext cx="3789405" cy="2190750"/>
          </a:xfrm>
          <a:prstGeom prst="rect">
            <a:avLst/>
          </a:prstGeom>
          <a:noFill/>
        </p:spPr>
      </p:pic>
      <p:pic>
        <p:nvPicPr>
          <p:cNvPr id="8195" name="Picture 3" descr="C:\Users\АиП_ОГАИ\Desktop\2019-10-02_09-16-24_707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4333875"/>
            <a:ext cx="3686175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6324" y="285750"/>
            <a:ext cx="7496175" cy="10331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elegram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-канал УГАИ ГУВД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Мингорисполкома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Users\АиП_ОГАИ\Downloads\Telegram Desktop\photo_2021-01-27_15-49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8" y="1700200"/>
            <a:ext cx="2974428" cy="2723547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66669" y="1795450"/>
            <a:ext cx="4897820" cy="46592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Рекомендуем подписаться на </a:t>
            </a:r>
            <a:r>
              <a:rPr kumimoji="0" lang="ru-RU" b="1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Тelegram-канал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 УГАИ ГУВД </a:t>
            </a:r>
            <a:r>
              <a:rPr kumimoji="0" lang="ru-RU" b="1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Мингорисполкома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!</a:t>
            </a:r>
          </a:p>
          <a:p>
            <a:pPr marL="3429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Здесь из первых уст вы можете узнать самую актуальную информацию о дорожной обстановке в г.Минске, о серьезных ДТП и заторах, связанных с ними. Сотрудники ГАИ делятся с водителями информацией о местонахождении камер </a:t>
            </a:r>
            <a:r>
              <a:rPr kumimoji="0" lang="ru-RU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фотофиксации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, изменениями в организации дорожного движения, а также другими новостями и просто полезными советами.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0533" y="4481523"/>
            <a:ext cx="36996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https://t.me/gaiminsk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0331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Century Gothic" pitchFamily="34" charset="0"/>
              </a:rPr>
              <a:t>Спасибо за внимание!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3438" y="6215082"/>
            <a:ext cx="421484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ОГАИ Центрального РУВД г.Минска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83" y="587548"/>
            <a:ext cx="6573796" cy="10847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Century Gothic" pitchFamily="34" charset="0"/>
              </a:rPr>
              <a:t>Единый день безопасности дорожного движения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>
                <a:latin typeface="Bookman Old Style" pitchFamily="18" charset="0"/>
              </a:rPr>
              <a:t>26 марта 2021 года </a:t>
            </a:r>
            <a:r>
              <a:rPr lang="ru-RU" sz="2000" dirty="0">
                <a:latin typeface="Bookman Old Style" pitchFamily="18" charset="0"/>
              </a:rPr>
              <a:t>пройдет Единый день безопасности дорожного движения под девизом «Ремень пристегни – жизнь сбереги!», целью которого является пропаганда использования средств пассивной безопасности (ремни, шлемы, детские удерживающие устройства).</a:t>
            </a:r>
          </a:p>
        </p:txBody>
      </p:sp>
      <p:pic>
        <p:nvPicPr>
          <p:cNvPr id="1026" name="Picture 2" descr="C:\Users\АиП_ОГАИ\Desktop\1860x1050-pr-celebrating-60-years-seat-belts-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581" y="1851135"/>
            <a:ext cx="3642693" cy="2158890"/>
          </a:xfrm>
          <a:prstGeom prst="rect">
            <a:avLst/>
          </a:prstGeom>
          <a:noFill/>
        </p:spPr>
      </p:pic>
      <p:pic>
        <p:nvPicPr>
          <p:cNvPr id="1027" name="Picture 3" descr="C:\Users\АиП_ОГАИ\Desktop\remen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699" y="4140200"/>
            <a:ext cx="3648076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49" y="260351"/>
            <a:ext cx="6124575" cy="9016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Ремень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352550"/>
            <a:ext cx="4533900" cy="52292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Bookman Old Style" pitchFamily="18" charset="0"/>
              </a:rPr>
              <a:t>Ремень безопасности – конструктивный элемент системы пассивной безопасности, предназначение которого заключается в  предотвращении опасного перемещения человека, которое может произойти в случае столкновения или резком торможении. Его использование снижает тяжесть травм от ударов о жесткие части кузова, стекла или ударов с другими пассажирами, а также и вовсе может исключить вероятность их получения. Помните, что пристегнутые ремни безопасности обеспечивают эффективную работу подушек безопасности.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5850" y="3505200"/>
            <a:ext cx="4124325" cy="321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>
                <a:latin typeface="Bookman Old Style" pitchFamily="18" charset="0"/>
              </a:rPr>
              <a:t>Ремни безопасности являются первой линией защиты против травм или смертей во время езды в автомобиле. Они несут ответственность за тысячи жизней путём ограничения пассажиров от выбрасывания с места и даже с автомобиля. Эти средства защиты сделаны из специального материала, отличительными характеристиками которого является прочность и возможность так растягиваться, чтобы уменьшить энергию от внезапного столкновения, сглаживая эффект удара.</a:t>
            </a:r>
          </a:p>
          <a:p>
            <a:endParaRPr lang="ru-RU" dirty="0"/>
          </a:p>
        </p:txBody>
      </p:sp>
      <p:pic>
        <p:nvPicPr>
          <p:cNvPr id="3075" name="Picture 3" descr="C:\Users\АиП_ОГАИ\Desktop\568x390_ploho-svorachivaetsya-remen-bezopasnosti-na-lifan-s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599" y="1339850"/>
            <a:ext cx="3371851" cy="210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4" y="384176"/>
            <a:ext cx="5486401" cy="9397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Развеиваем мифы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587499"/>
            <a:ext cx="4295775" cy="26701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МИФ 1: «Ремень не нужен для поездок в городе».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u-RU" dirty="0">
                <a:latin typeface="Bookman Old Style" pitchFamily="18" charset="0"/>
              </a:rPr>
            </a:br>
            <a:r>
              <a:rPr lang="ru-RU" b="1" dirty="0">
                <a:latin typeface="Bookman Old Style" pitchFamily="18" charset="0"/>
              </a:rPr>
              <a:t>НЕВЕРНО!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Без ремня безопасности удар может быть смертельным даже при скорости 20 км/ч. Пластические хирурги знают немало последствий ударов лицом о ветровое стекло.</a:t>
            </a: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Если же ремень пристегнут, удар практически никогда не будет смертельным при скоростном режиме, установленном в населенных пунктах.</a:t>
            </a: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75" y="2168525"/>
            <a:ext cx="3886200" cy="43513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МИФ 2: «В случае ДТП я схвачусь за руль или за боковые ручки и амортизирую удар».</a:t>
            </a: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b="1" dirty="0">
                <a:latin typeface="Bookman Old Style" pitchFamily="18" charset="0"/>
              </a:rPr>
              <a:t>НЕВЕРНО!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Мускулы рук не могут сопротивляться силе более 25 кг. А в случае удара о стену при скорости 50 км/ч руки должны будут воспринять силу более 2 тонн, чтобы удержать тело весом 75 кг. Ремень безопасности удерживает вес до 3 тонн.</a:t>
            </a: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Боковые ручки вообще не предназначены для защиты в подобных ситуациях, они лишь делают поездку комфортнее. </a:t>
            </a:r>
            <a:r>
              <a:rPr lang="ru-RU" dirty="0" err="1">
                <a:latin typeface="Bookman Old Style" pitchFamily="18" charset="0"/>
              </a:rPr>
              <a:t>Непристегнутого</a:t>
            </a:r>
            <a:r>
              <a:rPr lang="ru-RU" dirty="0">
                <a:latin typeface="Bookman Old Style" pitchFamily="18" charset="0"/>
              </a:rPr>
              <a:t> человека чаще всего выбрасывает через ветровое стекло. Это происходит быстро, и нащупать ручки во время удара практически невозможно.</a:t>
            </a:r>
            <a:br>
              <a:rPr lang="ru-RU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4099" name="Picture 3" descr="C:\Users\АиП_ОГАИ\Desktop\fixed1480x800__optimized_6050_2b3b9195c96fae983505687f6243e690_1480x800_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09" y="4324350"/>
            <a:ext cx="4405313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054100"/>
            <a:ext cx="3886200" cy="43513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МИФ 3: «Ремень опасен. Он может заблокироваться, и в случае ДТП я не смогу выйти из автомобиля».</a:t>
            </a: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b="1" dirty="0">
                <a:latin typeface="Bookman Old Style" pitchFamily="18" charset="0"/>
              </a:rPr>
              <a:t>НЕВЕРНО!</a:t>
            </a: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В случае ДТП при сильном ударе ремень безопасности предоставляет единственный шанс остаться в сознании и быстро покинуть автомобиль. Кроме того, случаи блокировки ремня крайне редки. Во время переворота машины сила выбрасывания возрастает примерно в 15 раз и несет смертельную опасность для </a:t>
            </a:r>
            <a:r>
              <a:rPr lang="ru-RU" dirty="0" err="1">
                <a:latin typeface="Bookman Old Style" pitchFamily="18" charset="0"/>
              </a:rPr>
              <a:t>непристегнутого</a:t>
            </a:r>
            <a:r>
              <a:rPr lang="ru-RU" dirty="0">
                <a:latin typeface="Bookman Old Style" pitchFamily="18" charset="0"/>
              </a:rPr>
              <a:t> пассажира. </a:t>
            </a:r>
            <a:br>
              <a:rPr lang="ru-RU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5824" y="2582862"/>
            <a:ext cx="4143375" cy="41513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МИФ 4: «Ремень не нужен, если автомобиль снабжен подушкой безопасности».</a:t>
            </a:r>
            <a:br>
              <a:rPr lang="ru-RU" dirty="0">
                <a:latin typeface="Bookman Old Style" pitchFamily="18" charset="0"/>
              </a:rPr>
            </a:br>
            <a:br>
              <a:rPr lang="ru-RU" b="1" dirty="0">
                <a:latin typeface="Bookman Old Style" pitchFamily="18" charset="0"/>
              </a:rPr>
            </a:br>
            <a:r>
              <a:rPr lang="ru-RU" b="1" dirty="0">
                <a:latin typeface="Bookman Old Style" pitchFamily="18" charset="0"/>
              </a:rPr>
              <a:t>НЕВЕРНО!</a:t>
            </a:r>
            <a:br>
              <a:rPr lang="ru-RU" b="1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Подушка безопасности представляет собой дополнительную защиту от сильного лобового удара. Для водителя это еще одно средство защиты, которое предотвращает удар головой о руль, когда тело уже удерживается ремнем. Для пассажира подушка безопасности предотвратит удар о приборную панель.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АиП_ОГАИ\Desktop\1552309073_h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4" y="566127"/>
            <a:ext cx="3413125" cy="1894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9" y="298451"/>
            <a:ext cx="7286625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itchFamily="34" charset="0"/>
              </a:rPr>
              <a:t>Что эффективнее, подушки безопасности или ремни?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3575"/>
            <a:ext cx="4095750" cy="41338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latin typeface="Bookman Old Style" pitchFamily="18" charset="0"/>
              </a:rPr>
              <a:t>Многочисленные исследования доказали, что вопрос, зачем нужно пристегиваться ремнем безопасности, вообще не должен возникать. Хотя многие мировые гранды автомобилестроения уверяют, что так называемые </a:t>
            </a:r>
            <a:r>
              <a:rPr lang="ru-RU" sz="3200" dirty="0" err="1">
                <a:latin typeface="Bookman Old Style" pitchFamily="18" charset="0"/>
              </a:rPr>
              <a:t>эйрбэги</a:t>
            </a:r>
            <a:r>
              <a:rPr lang="ru-RU" sz="3200" dirty="0">
                <a:latin typeface="Bookman Old Style" pitchFamily="18" charset="0"/>
              </a:rPr>
              <a:t>, подушки безопасности, спасают от смерти не меньше. На самом же деле в критичных авариях в живых остаются лишь </a:t>
            </a:r>
            <a:r>
              <a:rPr lang="ru-RU" sz="3200" b="1" dirty="0">
                <a:latin typeface="Bookman Old Style" pitchFamily="18" charset="0"/>
              </a:rPr>
              <a:t>20% </a:t>
            </a:r>
            <a:r>
              <a:rPr lang="ru-RU" sz="3200" dirty="0">
                <a:latin typeface="Bookman Old Style" pitchFamily="18" charset="0"/>
              </a:rPr>
              <a:t>водителей и пассажиров на переднем сиденье, в то время как при использовании ремней – до </a:t>
            </a:r>
            <a:r>
              <a:rPr lang="ru-RU" sz="3200" b="1" dirty="0">
                <a:latin typeface="Bookman Old Style" pitchFamily="18" charset="0"/>
              </a:rPr>
              <a:t>50%. </a:t>
            </a:r>
            <a:r>
              <a:rPr lang="ru-RU" sz="3200" dirty="0">
                <a:latin typeface="Bookman Old Style" pitchFamily="18" charset="0"/>
              </a:rPr>
              <a:t>То же самое правило действует и в плане снижения тяжести травм.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Bookman Old Style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3950" y="2590800"/>
            <a:ext cx="3886200" cy="38195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latin typeface="Bookman Old Style" pitchFamily="18" charset="0"/>
              </a:rPr>
              <a:t>Почему не стоит рассчитывать на подушки безопасности? Потому что у них достаточно узкая функция – предохранять голову от удара в лобовое стекло и рулевое колесо. И кстати, никто из лидеров мирового </a:t>
            </a:r>
            <a:r>
              <a:rPr lang="ru-RU" sz="3200" dirty="0" err="1">
                <a:latin typeface="Bookman Old Style" pitchFamily="18" charset="0"/>
              </a:rPr>
              <a:t>автопрома</a:t>
            </a:r>
            <a:r>
              <a:rPr lang="ru-RU" sz="3200" dirty="0">
                <a:latin typeface="Bookman Old Style" pitchFamily="18" charset="0"/>
              </a:rPr>
              <a:t> не афиширует тот факт, что при переворачивании машины </a:t>
            </a:r>
            <a:r>
              <a:rPr lang="ru-RU" sz="3200" dirty="0" err="1">
                <a:latin typeface="Bookman Old Style" pitchFamily="18" charset="0"/>
              </a:rPr>
              <a:t>эйрбеги</a:t>
            </a:r>
            <a:r>
              <a:rPr lang="ru-RU" sz="3200" dirty="0">
                <a:latin typeface="Bookman Old Style" pitchFamily="18" charset="0"/>
              </a:rPr>
              <a:t> вообще не помогают фиксировать пассажиров, и те получают удары о внутренние части салона. Поэтому понятно, что ремни являются самым главным и эффективным механизмом безопасности автомобиля.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899" y="498476"/>
            <a:ext cx="6315075" cy="1092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 Gothic" pitchFamily="34" charset="0"/>
              </a:rPr>
              <a:t>Административная ответственность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>
                <a:latin typeface="Bookman Old Style" pitchFamily="18" charset="0"/>
              </a:rPr>
              <a:t>Госавтоинспекция обращает внимание водителей, что управление транспортным средством с не пристегнутым ремнем безопасности, а также перевозка пассажиров, которые не пристегнуты ремнями безопасности влечет административную ответственность в виде штрафа в размере до </a:t>
            </a:r>
            <a:r>
              <a:rPr lang="ru-RU" b="1" dirty="0">
                <a:latin typeface="Bookman Old Style" pitchFamily="18" charset="0"/>
              </a:rPr>
              <a:t>1</a:t>
            </a:r>
            <a:r>
              <a:rPr lang="ru-RU" dirty="0">
                <a:latin typeface="Bookman Old Style" pitchFamily="18" charset="0"/>
              </a:rPr>
              <a:t> базовой величины. За повторное (в течение одного года после наложения административного взыскания) совершение данного административного нарушения предусмотрен штраф в размере от </a:t>
            </a:r>
            <a:r>
              <a:rPr lang="ru-RU" b="1" dirty="0">
                <a:latin typeface="Bookman Old Style" pitchFamily="18" charset="0"/>
              </a:rPr>
              <a:t>2</a:t>
            </a:r>
            <a:r>
              <a:rPr lang="ru-RU" dirty="0">
                <a:latin typeface="Bookman Old Style" pitchFamily="18" charset="0"/>
              </a:rPr>
              <a:t> до </a:t>
            </a:r>
            <a:r>
              <a:rPr lang="ru-RU" b="1" dirty="0">
                <a:latin typeface="Bookman Old Style" pitchFamily="18" charset="0"/>
              </a:rPr>
              <a:t>5 </a:t>
            </a:r>
            <a:r>
              <a:rPr lang="ru-RU" dirty="0">
                <a:latin typeface="Bookman Old Style" pitchFamily="18" charset="0"/>
              </a:rPr>
              <a:t>базовых величин.</a:t>
            </a:r>
          </a:p>
        </p:txBody>
      </p:sp>
      <p:pic>
        <p:nvPicPr>
          <p:cNvPr id="2050" name="Picture 2" descr="C:\Users\АиП_ОГАИ\Desktop\1464683857_seat-b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011595"/>
            <a:ext cx="3613150" cy="1980967"/>
          </a:xfrm>
          <a:prstGeom prst="rect">
            <a:avLst/>
          </a:prstGeom>
          <a:noFill/>
        </p:spPr>
      </p:pic>
      <p:pic>
        <p:nvPicPr>
          <p:cNvPr id="2051" name="Picture 3" descr="C:\Users\АиП_ОГАИ\Desktop\Так ли нужен ремень безопаснос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4295774"/>
            <a:ext cx="3590926" cy="215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4" y="561975"/>
            <a:ext cx="6200775" cy="6524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«Будь в безопасности!»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75" y="1739900"/>
            <a:ext cx="4038600" cy="49085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latin typeface="Bookman Old Style" pitchFamily="18" charset="0"/>
              </a:rPr>
              <a:t>В целях минимизации сезонных негативных тенденций в сфере безопасности дорожного движения Госавтоинспекция в период </a:t>
            </a:r>
            <a:r>
              <a:rPr lang="ru-RU" sz="3200" b="1" dirty="0">
                <a:latin typeface="Bookman Old Style" pitchFamily="18" charset="0"/>
              </a:rPr>
              <a:t>с 19 по 24 марта </a:t>
            </a:r>
            <a:r>
              <a:rPr lang="ru-RU" sz="3200" dirty="0">
                <a:latin typeface="Bookman Old Style" pitchFamily="18" charset="0"/>
              </a:rPr>
              <a:t>проводит республиканскую профилактическую акцию </a:t>
            </a:r>
            <a:r>
              <a:rPr lang="ru-RU" sz="3200" b="1" dirty="0">
                <a:latin typeface="Bookman Old Style" pitchFamily="18" charset="0"/>
              </a:rPr>
              <a:t>«Будь в безопасности!»</a:t>
            </a:r>
            <a:r>
              <a:rPr lang="ru-RU" sz="3200" dirty="0">
                <a:latin typeface="Bookman Old Style" pitchFamily="18" charset="0"/>
              </a:rPr>
              <a:t>,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latin typeface="Bookman Old Style" pitchFamily="18" charset="0"/>
              </a:rPr>
              <a:t>направленную на  предупреждение дорожно-транспортных происшествий с уязвимыми участниками дорожного движения.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4425" y="4064000"/>
            <a:ext cx="3886200" cy="2584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Bookman Old Style" pitchFamily="18" charset="0"/>
              </a:rPr>
              <a:t>Ежедневно сотрудники милиции несут службу на участках улично-дорожной сети, характеризующихся высоким риском совершения ДТП с участием пешеходов и велосипедистов, в особенности несовершеннолетних.</a:t>
            </a:r>
          </a:p>
        </p:txBody>
      </p:sp>
      <p:pic>
        <p:nvPicPr>
          <p:cNvPr id="6146" name="Picture 2" descr="C:\Users\АиП_ОГАИ\Desktop\fq3eyJ0bz4zjUm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845" y="1571624"/>
            <a:ext cx="3557030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7467600" cy="12668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Административная ответственность для пешеходов (ст.18.20 </a:t>
            </a:r>
            <a:r>
              <a:rPr lang="ru-RU" sz="2800" b="1" dirty="0" err="1">
                <a:latin typeface="Century Gothic" pitchFamily="34" charset="0"/>
              </a:rPr>
              <a:t>КоАП</a:t>
            </a:r>
            <a:r>
              <a:rPr lang="ru-RU" sz="2800" b="1" dirty="0">
                <a:latin typeface="Century Gothic" pitchFamily="34" charset="0"/>
              </a:rPr>
              <a:t> Республики Беларусь)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" y="1549400"/>
            <a:ext cx="4324350" cy="51466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Bookman Old Style" pitchFamily="18" charset="0"/>
              </a:rPr>
              <a:t>1.Нарушение правил дорожного движения пешеходом, лицом, управляющим велосипедом, гужевым транспортным средством, или лицом, участвующим в дорожном движении и не управляющим транспортным средством, </a:t>
            </a:r>
            <a:r>
              <a:rPr lang="ru-RU" sz="1200" b="1" i="1" dirty="0">
                <a:latin typeface="Bookman Old Style" pitchFamily="18" charset="0"/>
              </a:rPr>
              <a:t>– штраф в размере от одной до трех базовых величин.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Bookman Old Style" pitchFamily="18" charset="0"/>
              </a:rPr>
              <a:t>2. Нарушение правил дорожного движения лицами, указанными в части 1 настоящей статьи, совершенное </a:t>
            </a:r>
            <a:r>
              <a:rPr lang="ru-RU" sz="1200" b="1" dirty="0">
                <a:latin typeface="Bookman Old Style" pitchFamily="18" charset="0"/>
              </a:rPr>
              <a:t>в состоянии алкогольного опьянения или состоянии, вызванном потреблением наркотических средств</a:t>
            </a:r>
            <a:r>
              <a:rPr lang="ru-RU" sz="1200" dirty="0">
                <a:latin typeface="Bookman Old Style" pitchFamily="18" charset="0"/>
              </a:rPr>
              <a:t>, психотропных веществ, их аналогов, токсических или других одурманивающих веществ, а равно отказ от прохождения в установленном порядке проверки (освидетельствования) на предмет определения состояния алкогольного опьянения или состояния, вызванного потреблением наркотических средств, психотропных веществ, их аналогов, токсических или других одурманивающих веществ, </a:t>
            </a:r>
            <a:r>
              <a:rPr lang="ru-RU" sz="1200" b="1" dirty="0">
                <a:latin typeface="Bookman Old Style" pitchFamily="18" charset="0"/>
              </a:rPr>
              <a:t>– </a:t>
            </a:r>
            <a:r>
              <a:rPr lang="ru-RU" sz="1200" b="1" i="1" dirty="0">
                <a:latin typeface="Bookman Old Style" pitchFamily="18" charset="0"/>
              </a:rPr>
              <a:t>штрафа в размере от трех до пяти базовых величин.</a:t>
            </a:r>
            <a:br>
              <a:rPr lang="ru-RU" sz="1200" dirty="0">
                <a:latin typeface="Bookman Old Style" pitchFamily="18" charset="0"/>
              </a:rPr>
            </a:b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2475" y="2187574"/>
            <a:ext cx="4410075" cy="3251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Bookman Old Style" pitchFamily="18" charset="0"/>
              </a:rPr>
              <a:t>3. Нарушение правил дорожного движения лицами, указанными в частях 1 и 2 настоящей статьи, </a:t>
            </a:r>
            <a:r>
              <a:rPr lang="ru-RU" sz="1200" b="1" dirty="0">
                <a:latin typeface="Bookman Old Style" pitchFamily="18" charset="0"/>
              </a:rPr>
              <a:t>повлекшее создание аварийной обстановки</a:t>
            </a:r>
            <a:r>
              <a:rPr lang="ru-RU" sz="1200" dirty="0">
                <a:latin typeface="Bookman Old Style" pitchFamily="18" charset="0"/>
              </a:rPr>
              <a:t>, – </a:t>
            </a:r>
            <a:r>
              <a:rPr lang="ru-RU" sz="1200" b="1" i="1" dirty="0">
                <a:latin typeface="Bookman Old Style" pitchFamily="18" charset="0"/>
              </a:rPr>
              <a:t>штраф в размере от трех до восьми базовых величин. </a:t>
            </a:r>
            <a:br>
              <a:rPr lang="ru-RU" sz="1200" dirty="0">
                <a:latin typeface="Bookman Old Style" pitchFamily="18" charset="0"/>
              </a:rPr>
            </a:br>
            <a:r>
              <a:rPr lang="ru-RU" sz="1200" dirty="0">
                <a:latin typeface="Bookman Old Style" pitchFamily="18" charset="0"/>
              </a:rPr>
              <a:t>4. Нарушение правил дорожного движения лицами, указанными в частях 1 и 2 настоящей статьи, </a:t>
            </a:r>
            <a:r>
              <a:rPr lang="ru-RU" sz="1200" b="1" dirty="0">
                <a:latin typeface="Bookman Old Style" pitchFamily="18" charset="0"/>
              </a:rPr>
              <a:t>повлекшее причинение потерпевшему легкого телесного повреждения</a:t>
            </a:r>
            <a:r>
              <a:rPr lang="ru-RU" sz="1200" dirty="0">
                <a:latin typeface="Bookman Old Style" pitchFamily="18" charset="0"/>
              </a:rPr>
              <a:t>, а равно оставление ими места дорожно-транспортного происшествия, участниками которого они являются, –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i="1" dirty="0">
                <a:latin typeface="Bookman Old Style" pitchFamily="18" charset="0"/>
              </a:rPr>
              <a:t>штраф в размере от пяти до двадцати базовых величин.</a:t>
            </a:r>
            <a:endParaRPr lang="ru-RU" sz="12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1310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Century Gothic</vt:lpstr>
      <vt:lpstr>Office Theme</vt:lpstr>
      <vt:lpstr>РЕМЕНЬ ПРИСТЕГНИ – ЖИЗНЬ СБЕРЕГИ</vt:lpstr>
      <vt:lpstr>Единый день безопасности дорожного движения</vt:lpstr>
      <vt:lpstr>Ремень безопасности</vt:lpstr>
      <vt:lpstr>Развеиваем мифы</vt:lpstr>
      <vt:lpstr>Презентация PowerPoint</vt:lpstr>
      <vt:lpstr>Что эффективнее, подушки безопасности или ремни?</vt:lpstr>
      <vt:lpstr>Административная ответственность </vt:lpstr>
      <vt:lpstr>«Будь в безопасности!»</vt:lpstr>
      <vt:lpstr>Административная ответственность для пешеходов (ст.18.20 КоАП Республики Беларусь)</vt:lpstr>
      <vt:lpstr>Административная ответственность для водителей (ст.18.13 КоАП Республики Беларусь)</vt:lpstr>
      <vt:lpstr>Состояние аварийности в г.Минске за январь-февраль 2021 года</vt:lpstr>
      <vt:lpstr>Причины ДТП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Николаев Глеб Андреевич</cp:lastModifiedBy>
  <cp:revision>13</cp:revision>
  <dcterms:created xsi:type="dcterms:W3CDTF">2020-01-15T14:10:04Z</dcterms:created>
  <dcterms:modified xsi:type="dcterms:W3CDTF">2021-03-24T10:33:14Z</dcterms:modified>
</cp:coreProperties>
</file>