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7" r:id="rId2"/>
    <p:sldId id="270" r:id="rId3"/>
    <p:sldId id="286" r:id="rId4"/>
    <p:sldId id="306" r:id="rId5"/>
    <p:sldId id="307" r:id="rId6"/>
    <p:sldId id="287" r:id="rId7"/>
    <p:sldId id="291" r:id="rId8"/>
    <p:sldId id="293" r:id="rId9"/>
    <p:sldId id="289" r:id="rId10"/>
    <p:sldId id="290" r:id="rId11"/>
    <p:sldId id="292" r:id="rId12"/>
    <p:sldId id="294" r:id="rId13"/>
    <p:sldId id="288" r:id="rId14"/>
    <p:sldId id="295" r:id="rId15"/>
    <p:sldId id="296" r:id="rId16"/>
    <p:sldId id="299" r:id="rId17"/>
    <p:sldId id="301" r:id="rId18"/>
    <p:sldId id="302" r:id="rId19"/>
    <p:sldId id="303" r:id="rId20"/>
    <p:sldId id="297" r:id="rId21"/>
    <p:sldId id="298" r:id="rId22"/>
    <p:sldId id="300" r:id="rId23"/>
    <p:sldId id="283" r:id="rId24"/>
    <p:sldId id="285" r:id="rId25"/>
    <p:sldId id="284" r:id="rId26"/>
    <p:sldId id="304" r:id="rId27"/>
    <p:sldId id="305" r:id="rId28"/>
  </p:sldIdLst>
  <p:sldSz cx="12192000" cy="6858000"/>
  <p:notesSz cx="6761163" cy="9942513"/>
  <p:photoAlbum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C9BA0-9286-464E-AA82-602A73FB6DD1}" type="datetimeFigureOut">
              <a:rPr lang="ru-BY" smtClean="0"/>
              <a:t>07.02.2024</a:t>
            </a:fld>
            <a:endParaRPr lang="ru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82B0D-A889-473C-A010-327EBD06EC39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97142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82B0D-A889-473C-A010-327EBD06EC39}" type="slidenum">
              <a:rPr lang="ru-BY" smtClean="0"/>
              <a:t>18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70830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B9FF9-5CFC-4363-9A3D-476B841F2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2E4A03-25BB-4911-8787-723DDB1F3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306E04-2675-41BD-B44A-7244C2DF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02/07/2024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8AAC90-92EE-4C04-8B9F-260ABF21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0CACE9-B485-4CD4-836A-5C57EE1D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5017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B1D3A-6900-43CC-A0FC-95AE2E60C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254E74-5FF6-4D74-8A51-02F69507D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0C7BA-4856-448E-BC5B-329A57EA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02/07/2024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15CE5E-7230-4BAE-9DFA-7BB753F98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185296-F12C-419F-92F9-A3D0A5E0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236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00F64E-43DE-4D38-AAA3-9732AC0B0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5A9B28-5D93-4D9E-A37D-073E64B40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E74ABC-FCA3-4134-930C-A6F640340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02/07/2024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B28A66-F838-430D-84A9-F0F1A9C5C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F5A8E0-DDDD-462F-968C-47CBB1C9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7396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4BE38-D182-413E-9D63-13658024F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F870C0-6AEB-4AFB-9F5A-A1B69F444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CE4216-399D-40CC-9EB5-39BCE6713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02/07/2024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292739-FD2D-4F53-8D51-CB1B03E8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4FAEDD-E86E-4764-B82F-094A9803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523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F724C-3834-4EBA-8A42-2E9E83E2F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4304BF-D210-4E21-BACE-E9F28BB38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7D02C6-FDA8-4A14-B7CF-4085B9559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02/07/2024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BF3B29-F111-4E73-8786-BCA662B9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76853-EA20-49C8-9AE3-567266017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9673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5D009-8EAD-4520-AFC6-0D3555622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298177-1C8C-430D-AFAB-5093BD57A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28B09C-924D-4694-95EA-6D0CED581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EE9529-65AB-4187-A1AB-185021165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02/07/2024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BB6A30-CA0C-4096-98EF-1E01A5F1C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873CD8-42CD-4991-A192-5B6F4A8C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4754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6D53D-B4BC-4721-9876-D7FF5FFA4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4286DE-3D69-4AA4-BE8B-6FBF3EAC2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83971B-5FFA-4DE5-AF3B-8AE9A978F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494DB6-6285-412A-8C6B-98C7F8AC4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CBB2DB-DD40-4DA2-9436-BCF74C829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C94B93-CD79-4A8B-80B3-0783F25C7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02/07/2024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C2AA8C-3ED8-47BF-874C-98A4E92AA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5F02B10-03B3-4C69-98CC-511F880C4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0349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0A8E8-89F4-4BE4-B503-FA62203F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E93FBE-BF6A-45E1-8003-8D440496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02/07/2024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62AFC7-1EB4-4CB6-85EF-421170566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218E93-1136-4150-A5EE-A28FC67C1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4757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446FDB-DB95-46E5-AF65-9527808E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02/07/2024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6656A06-0642-4A59-B893-AE66C30D2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89DB1E-A3EB-46F5-961B-720DBE7B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0185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AC756-1947-40FF-A2EA-0BB0F5D2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A3BF9D-42AB-4BC9-BE61-C0A35C8E0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37EE0D-A1A0-4FDB-85B5-E18F5246A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C0DA32-0451-40E0-8131-0B9BC9BD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02/07/2024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C8CF63-7A97-40E1-8429-E7195388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43394C-4D75-42D8-8145-FC950BF0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0923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F0C7-4023-4E01-A262-0A14EED20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53E6E5-47A1-49A8-B2CE-BF4AFE356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9249EB-11BE-4E99-9E8E-8DEC3D71B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164887-155B-46DE-97C0-C3DE586C3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02/07/2024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29F55F-E61B-4FDB-B591-DB21914D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DA0872-0A12-48D7-A3B4-8ECCBC132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5225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1E0BD-C32C-4724-BDA4-297EF2EF0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F0E8C5-0E4F-4A8E-B020-94438CA9B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E13340-87E5-4696-80C3-89F919B75D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79174-A2FA-423D-B2A6-67B3070D5DFD}" type="datetimeFigureOut">
              <a:rPr lang="LID4096" smtClean="0"/>
              <a:t>02/07/2024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AFF99-DD0F-4043-80FA-5B68FE760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37C11-416A-4E3D-9240-B703B434E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9086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2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1A67B0-7C58-4AB4-BB58-2557E6C67A8D}"/>
              </a:ext>
            </a:extLst>
          </p:cNvPr>
          <p:cNvSpPr/>
          <p:nvPr/>
        </p:nvSpPr>
        <p:spPr>
          <a:xfrm>
            <a:off x="516568" y="3224833"/>
            <a:ext cx="11397912" cy="23572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400"/>
              </a:lnSpc>
            </a:pPr>
            <a:r>
              <a:rPr lang="ru-RU" sz="4400" b="1" dirty="0">
                <a:solidFill>
                  <a:srgbClr val="002060"/>
                </a:solidFill>
              </a:rPr>
              <a:t>Основные новации законодательства </a:t>
            </a:r>
          </a:p>
          <a:p>
            <a:pPr algn="ctr">
              <a:lnSpc>
                <a:spcPts val="4400"/>
              </a:lnSpc>
            </a:pPr>
            <a:r>
              <a:rPr lang="ru-RU" sz="4400" b="1" dirty="0">
                <a:solidFill>
                  <a:srgbClr val="002060"/>
                </a:solidFill>
              </a:rPr>
              <a:t>и правовые особенности выборов депутатов </a:t>
            </a:r>
          </a:p>
          <a:p>
            <a:pPr algn="ctr">
              <a:lnSpc>
                <a:spcPts val="4400"/>
              </a:lnSpc>
            </a:pPr>
            <a:r>
              <a:rPr lang="ru-RU" sz="4400" b="1" dirty="0">
                <a:solidFill>
                  <a:srgbClr val="002060"/>
                </a:solidFill>
              </a:rPr>
              <a:t>в единый день голосования</a:t>
            </a:r>
          </a:p>
          <a:p>
            <a:pPr algn="ctr">
              <a:lnSpc>
                <a:spcPts val="4400"/>
              </a:lnSpc>
            </a:pPr>
            <a:r>
              <a:rPr lang="ru-RU" sz="4400" b="1" dirty="0">
                <a:solidFill>
                  <a:srgbClr val="002060"/>
                </a:solidFill>
              </a:rPr>
              <a:t>(25 февраля 2024 г.)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802EC3A-F43D-4D21-A761-59FCEC83C9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187161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E6A660-A892-43B3-BB60-B44F527C0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488" y="1533684"/>
            <a:ext cx="8198071" cy="169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18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191668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Электоральный суверенитет Республики Беларусь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0F3D9E-8D5F-4630-A981-F6EE494014F4}"/>
              </a:ext>
            </a:extLst>
          </p:cNvPr>
          <p:cNvSpPr/>
          <p:nvPr/>
        </p:nvSpPr>
        <p:spPr>
          <a:xfrm>
            <a:off x="117391" y="1037045"/>
            <a:ext cx="11957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Нельзя проводить агитацию, в ходе которой осуществляется: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035517-577E-427B-BED1-8BEE03B51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965" y="1854033"/>
            <a:ext cx="5343727" cy="272143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3B1CA95-2091-40FF-86BB-05CC279A335B}"/>
              </a:ext>
            </a:extLst>
          </p:cNvPr>
          <p:cNvSpPr/>
          <p:nvPr/>
        </p:nvSpPr>
        <p:spPr>
          <a:xfrm>
            <a:off x="185485" y="4738268"/>
            <a:ext cx="11160207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оскорбления и клевета в отношении должностных лиц Республики Беларусь, кандидатов в Президенты Республики Беларусь, в депутаты 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призывы, побуждающие или имеющие своей целью побуждение к срыву, или отмене, или переносу срока выборов, референдума, назначенных в соответствии с законодательными актами.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5453F3C-1EF3-4DBD-8376-F49147946869}"/>
              </a:ext>
            </a:extLst>
          </p:cNvPr>
          <p:cNvSpPr/>
          <p:nvPr/>
        </p:nvSpPr>
        <p:spPr>
          <a:xfrm>
            <a:off x="185485" y="2119732"/>
            <a:ext cx="6096000" cy="24468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пропаганда войны 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содержатся призывы к </a:t>
            </a:r>
          </a:p>
          <a:p>
            <a:pPr marL="9652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насильственному изменению конституционного строя</a:t>
            </a:r>
          </a:p>
          <a:p>
            <a:pPr marL="9652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нарушению территориальной целостности Республики Беларусь</a:t>
            </a:r>
            <a:endParaRPr lang="ru-RU" dirty="0"/>
          </a:p>
        </p:txBody>
      </p:sp>
      <p:sp>
        <p:nvSpPr>
          <p:cNvPr id="15" name="Символ &quot;Запрещено&quot; 14">
            <a:extLst>
              <a:ext uri="{FF2B5EF4-FFF2-40B4-BE49-F238E27FC236}">
                <a16:creationId xmlns:a16="http://schemas.microsoft.com/office/drawing/2014/main" id="{D23AF412-9C47-462F-AF78-77702D14EDB9}"/>
              </a:ext>
            </a:extLst>
          </p:cNvPr>
          <p:cNvSpPr/>
          <p:nvPr/>
        </p:nvSpPr>
        <p:spPr>
          <a:xfrm>
            <a:off x="7435720" y="1759311"/>
            <a:ext cx="2918297" cy="2915168"/>
          </a:xfrm>
          <a:prstGeom prst="noSmoking">
            <a:avLst>
              <a:gd name="adj" fmla="val 12475"/>
            </a:avLst>
          </a:prstGeom>
          <a:solidFill>
            <a:srgbClr val="FF0000">
              <a:alpha val="6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74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191668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Электоральный суверенитет Республики Беларусь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0F3D9E-8D5F-4630-A981-F6EE494014F4}"/>
              </a:ext>
            </a:extLst>
          </p:cNvPr>
          <p:cNvSpPr/>
          <p:nvPr/>
        </p:nvSpPr>
        <p:spPr>
          <a:xfrm>
            <a:off x="117391" y="1225579"/>
            <a:ext cx="11957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Избирательные участки за рубежом образовываться не будут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5453F3C-1EF3-4DBD-8376-F49147946869}"/>
              </a:ext>
            </a:extLst>
          </p:cNvPr>
          <p:cNvSpPr/>
          <p:nvPr/>
        </p:nvSpPr>
        <p:spPr>
          <a:xfrm>
            <a:off x="2345881" y="1964058"/>
            <a:ext cx="796467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выборах 2020 г. за границей проголосовало </a:t>
            </a:r>
            <a:r>
              <a:rPr lang="ru-RU" b="1" dirty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0,3% избирателей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27F5834-F16B-4DD5-A662-26A0EF2F1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43" y="2984724"/>
            <a:ext cx="4498225" cy="299336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A448E66-EDD3-4432-9B0C-BC59545E8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32" y="2989381"/>
            <a:ext cx="4498225" cy="299881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93B6FF7-3914-4660-A23C-CE76C74D63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3536289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8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F7D5054-CD19-4E6F-8127-B381FE476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82" y="2771353"/>
            <a:ext cx="4138962" cy="413896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191668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Электоральный суверенитет Республики Беларусь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4CB9C-5BC7-4AB1-A939-B0BFD2FA3991}"/>
              </a:ext>
            </a:extLst>
          </p:cNvPr>
          <p:cNvSpPr/>
          <p:nvPr/>
        </p:nvSpPr>
        <p:spPr>
          <a:xfrm>
            <a:off x="1040860" y="1572874"/>
            <a:ext cx="71932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dirty="0"/>
              <a:t>Сведения об избирательных комиссиях, публикуемые </a:t>
            </a: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СМИ, не будут содержать</a:t>
            </a:r>
            <a:r>
              <a:rPr lang="ru-RU" sz="2600" dirty="0">
                <a:solidFill>
                  <a:srgbClr val="C00000"/>
                </a:solidFill>
              </a:rPr>
              <a:t> </a:t>
            </a: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персональных данных членов комиссий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123932-C7B1-4475-89BB-8A97ADB54503}"/>
              </a:ext>
            </a:extLst>
          </p:cNvPr>
          <p:cNvSpPr/>
          <p:nvPr/>
        </p:nvSpPr>
        <p:spPr>
          <a:xfrm>
            <a:off x="3594538" y="4729655"/>
            <a:ext cx="840442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количественный состав комиссии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способ выдвижения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контактные данные комиссии (адрес, номер телефона)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74CD3B-0965-4D7A-869B-707090FE10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01" y="1263800"/>
            <a:ext cx="3439015" cy="194987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4A00065-890B-4A95-856B-7535A4F74C8B}"/>
              </a:ext>
            </a:extLst>
          </p:cNvPr>
          <p:cNvSpPr/>
          <p:nvPr/>
        </p:nvSpPr>
        <p:spPr>
          <a:xfrm>
            <a:off x="3594538" y="3886227"/>
            <a:ext cx="71932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dirty="0"/>
              <a:t>В отношении избирательных комиссий в СМИ будут опубликованы:</a:t>
            </a:r>
            <a:endParaRPr lang="ru-RU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448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191668"/>
            <a:ext cx="11024681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Электоральный суверенитет Республики Беларусь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4CB9C-5BC7-4AB1-A939-B0BFD2FA3991}"/>
              </a:ext>
            </a:extLst>
          </p:cNvPr>
          <p:cNvSpPr/>
          <p:nvPr/>
        </p:nvSpPr>
        <p:spPr>
          <a:xfrm>
            <a:off x="271944" y="1067476"/>
            <a:ext cx="7977352" cy="21852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Единый день голосования</a:t>
            </a:r>
            <a:r>
              <a:rPr lang="ru-RU" sz="2600" dirty="0">
                <a:solidFill>
                  <a:srgbClr val="002060"/>
                </a:solidFill>
              </a:rPr>
              <a:t> 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</a:rPr>
              <a:t>экономия человеческих и материальных ресурсов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</a:rPr>
              <a:t>удобство для избирателей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</a:rPr>
              <a:t>сокращение цикла избирательных кампаний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</a:rPr>
              <a:t>и как следствие оснований для вмешательства иностранных государств во внутренние дела Республики Беларусь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F4D5BB6-62D8-4306-94A4-900B9C1AE168}"/>
              </a:ext>
            </a:extLst>
          </p:cNvPr>
          <p:cNvSpPr/>
          <p:nvPr/>
        </p:nvSpPr>
        <p:spPr>
          <a:xfrm>
            <a:off x="2841724" y="3605311"/>
            <a:ext cx="8856290" cy="3293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</a:t>
            </a:r>
            <a:r>
              <a:rPr lang="ru-RU" sz="2600" b="1" dirty="0">
                <a:solidFill>
                  <a:srgbClr val="002060"/>
                </a:solidFill>
              </a:rPr>
              <a:t>выносить</a:t>
            </a:r>
            <a:r>
              <a:rPr lang="ru-RU" sz="2600" dirty="0">
                <a:solidFill>
                  <a:srgbClr val="002060"/>
                </a:solidFill>
              </a:rPr>
              <a:t> </a:t>
            </a:r>
            <a:r>
              <a:rPr lang="ru-RU" sz="2600" b="1" dirty="0">
                <a:solidFill>
                  <a:srgbClr val="002060"/>
                </a:solidFill>
              </a:rPr>
              <a:t>выданный бюллетень за пределы помещения для голосования</a:t>
            </a:r>
          </a:p>
          <a:p>
            <a:pPr algn="just"/>
            <a:endParaRPr lang="ru-RU" sz="2600" b="1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</a:t>
            </a:r>
            <a:r>
              <a:rPr lang="ru-RU" sz="2600" b="1" dirty="0">
                <a:solidFill>
                  <a:srgbClr val="002060"/>
                </a:solidFill>
              </a:rPr>
              <a:t>осуществлять фото- и видеосъемку заполненного бюллетеня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600" b="1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</a:t>
            </a:r>
            <a:r>
              <a:rPr lang="ru-RU" sz="2600" b="1" dirty="0">
                <a:solidFill>
                  <a:srgbClr val="002060"/>
                </a:solidFill>
              </a:rPr>
              <a:t>более 1 раза заменить испорченный бюллетень</a:t>
            </a:r>
            <a:endParaRPr lang="ru-RU" sz="2600" dirty="0">
              <a:solidFill>
                <a:srgbClr val="002060"/>
              </a:solidFill>
            </a:endParaRPr>
          </a:p>
          <a:p>
            <a:pPr marL="4484688" algn="just"/>
            <a:endParaRPr lang="ru-RU" sz="2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6701B5-B285-4AE4-B42C-FFFF9DE40E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91" t="17414" r="12861" b="20354"/>
          <a:stretch/>
        </p:blipFill>
        <p:spPr>
          <a:xfrm>
            <a:off x="8486114" y="912480"/>
            <a:ext cx="2959652" cy="26183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52155C-5335-4497-BE82-2ADE9C0F5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944" y="3605311"/>
            <a:ext cx="2352018" cy="28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40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191668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Избирателю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F4D5BB6-62D8-4306-94A4-900B9C1AE168}"/>
              </a:ext>
            </a:extLst>
          </p:cNvPr>
          <p:cNvSpPr/>
          <p:nvPr/>
        </p:nvSpPr>
        <p:spPr>
          <a:xfrm>
            <a:off x="188976" y="966101"/>
            <a:ext cx="8111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000" dirty="0"/>
              <a:t>Граждане, </a:t>
            </a:r>
            <a:r>
              <a:rPr lang="ru-RU" sz="2000" b="1" dirty="0"/>
              <a:t>не зарегистрированные</a:t>
            </a:r>
            <a:r>
              <a:rPr lang="ru-RU" sz="2000" dirty="0"/>
              <a:t> на территории избирательного участка, но имеющие документ, подтверждающий проживание на данной территории, имеют право </a:t>
            </a:r>
            <a:r>
              <a:rPr lang="ru-RU" sz="2000" b="1" dirty="0"/>
              <a:t>быть включенными в список для голосования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дня выборов</a:t>
            </a:r>
            <a:endParaRPr lang="ru-RU" sz="20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51F4FE9-4A75-4B11-9E62-9C58FEA077F5}"/>
              </a:ext>
            </a:extLst>
          </p:cNvPr>
          <p:cNvSpPr/>
          <p:nvPr/>
        </p:nvSpPr>
        <p:spPr>
          <a:xfrm>
            <a:off x="188976" y="4202558"/>
            <a:ext cx="1149852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002060"/>
                </a:solidFill>
              </a:rPr>
              <a:t>Досрочное голосование </a:t>
            </a:r>
          </a:p>
          <a:p>
            <a:pPr marL="457200" indent="346075" algn="just">
              <a:buFont typeface="Wingdings" panose="05000000000000000000" pitchFamily="2" charset="2"/>
              <a:buChar char="ü"/>
            </a:pPr>
            <a:r>
              <a:rPr lang="ru-RU" sz="2600" dirty="0"/>
              <a:t>начинается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5 дней </a:t>
            </a:r>
            <a:r>
              <a:rPr lang="ru-RU" sz="2600" dirty="0"/>
              <a:t>до основного дня голосования</a:t>
            </a:r>
          </a:p>
          <a:p>
            <a:pPr indent="803275" algn="just"/>
            <a:endParaRPr lang="ru-RU" sz="2600" dirty="0"/>
          </a:p>
          <a:p>
            <a:pPr marL="457200" indent="346075" algn="just">
              <a:buFont typeface="Wingdings" panose="05000000000000000000" pitchFamily="2" charset="2"/>
              <a:buChar char="ü"/>
            </a:pPr>
            <a:r>
              <a:rPr lang="ru-RU" sz="2600" dirty="0"/>
              <a:t>время работы избирательных участков </a:t>
            </a:r>
          </a:p>
          <a:p>
            <a:pPr indent="803275" algn="just"/>
            <a:r>
              <a:rPr lang="ru-RU" sz="2600" dirty="0"/>
              <a:t>в период досрочного голосования: с 12.00 до 19.00 без перерыва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9062982-B3FC-488F-80BA-4C3A334D2A5B}"/>
              </a:ext>
            </a:extLst>
          </p:cNvPr>
          <p:cNvSpPr/>
          <p:nvPr/>
        </p:nvSpPr>
        <p:spPr>
          <a:xfrm>
            <a:off x="188976" y="2683904"/>
            <a:ext cx="8030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000" b="1" dirty="0"/>
              <a:t>Ознакомиться</a:t>
            </a:r>
            <a:r>
              <a:rPr lang="ru-RU" sz="2000" dirty="0"/>
              <a:t> со списками граждан, имеющих право участвовать в выборах, можно ознакомиться </a:t>
            </a:r>
            <a:r>
              <a:rPr lang="ru-RU" sz="2000" b="1" dirty="0"/>
              <a:t>на участке для голосования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15 дней до выборов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F7897C-3A7A-4564-94E6-288B55DB3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40" y="949464"/>
            <a:ext cx="3621024" cy="3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97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421555-DB7A-45DD-BC83-FD582B71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088" y="1025354"/>
            <a:ext cx="2004872" cy="159974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191668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Выборы депутатов в </a:t>
            </a:r>
            <a:r>
              <a:rPr lang="ru-RU" sz="3600" b="1" dirty="0" err="1">
                <a:solidFill>
                  <a:srgbClr val="002060"/>
                </a:solidFill>
              </a:rPr>
              <a:t>г.Минске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4CB9C-5BC7-4AB1-A939-B0BFD2FA3991}"/>
              </a:ext>
            </a:extLst>
          </p:cNvPr>
          <p:cNvSpPr/>
          <p:nvPr/>
        </p:nvSpPr>
        <p:spPr>
          <a:xfrm>
            <a:off x="458059" y="1110815"/>
            <a:ext cx="480675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Палата представителей Национального собрания Республики Беларусь</a:t>
            </a:r>
            <a:endParaRPr lang="ru-RU" sz="2200" dirty="0">
              <a:solidFill>
                <a:srgbClr val="00660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F4D5BB6-62D8-4306-94A4-900B9C1AE168}"/>
              </a:ext>
            </a:extLst>
          </p:cNvPr>
          <p:cNvSpPr/>
          <p:nvPr/>
        </p:nvSpPr>
        <p:spPr>
          <a:xfrm>
            <a:off x="2885548" y="4556541"/>
            <a:ext cx="75882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Минская городская избирательная комиссия</a:t>
            </a:r>
            <a:endParaRPr lang="ru-RU" sz="2600" b="1" dirty="0">
              <a:solidFill>
                <a:srgbClr val="002060"/>
              </a:solidFill>
            </a:endParaRPr>
          </a:p>
          <a:p>
            <a:pPr algn="just"/>
            <a:endParaRPr lang="ru-RU" sz="2600" b="1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Окружные избирательные комиссии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Участковые избирательные комиссии</a:t>
            </a:r>
            <a:endParaRPr lang="ru-RU" sz="26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15DBAA6-D80E-47C1-8FC0-F4A0FF0AA772}"/>
              </a:ext>
            </a:extLst>
          </p:cNvPr>
          <p:cNvSpPr/>
          <p:nvPr/>
        </p:nvSpPr>
        <p:spPr>
          <a:xfrm>
            <a:off x="5707381" y="1122153"/>
            <a:ext cx="23571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6600"/>
                </a:solidFill>
              </a:rPr>
              <a:t>20</a:t>
            </a:r>
            <a:r>
              <a:rPr lang="ru-RU" b="1" dirty="0">
                <a:solidFill>
                  <a:srgbClr val="006600"/>
                </a:solidFill>
              </a:rPr>
              <a:t> </a:t>
            </a:r>
          </a:p>
          <a:p>
            <a:pPr algn="ctr"/>
            <a:r>
              <a:rPr lang="ru-RU" b="1" dirty="0">
                <a:solidFill>
                  <a:srgbClr val="006600"/>
                </a:solidFill>
              </a:rPr>
              <a:t>избирательных округов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365DC28-B0E7-4408-8A7E-184AD9354791}"/>
              </a:ext>
            </a:extLst>
          </p:cNvPr>
          <p:cNvSpPr/>
          <p:nvPr/>
        </p:nvSpPr>
        <p:spPr>
          <a:xfrm>
            <a:off x="9188637" y="1291430"/>
            <a:ext cx="2357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6600"/>
                </a:solidFill>
              </a:rPr>
              <a:t>20 </a:t>
            </a:r>
          </a:p>
          <a:p>
            <a:pPr algn="ctr"/>
            <a:r>
              <a:rPr lang="ru-RU" sz="2200" b="1" dirty="0">
                <a:solidFill>
                  <a:srgbClr val="006600"/>
                </a:solidFill>
              </a:rPr>
              <a:t>депутатов</a:t>
            </a:r>
          </a:p>
        </p:txBody>
      </p:sp>
      <p:sp>
        <p:nvSpPr>
          <p:cNvPr id="13" name="Стрелка: штриховая вправо 12">
            <a:extLst>
              <a:ext uri="{FF2B5EF4-FFF2-40B4-BE49-F238E27FC236}">
                <a16:creationId xmlns:a16="http://schemas.microsoft.com/office/drawing/2014/main" id="{F2103241-5D46-42D7-9FBD-674FF173166C}"/>
              </a:ext>
            </a:extLst>
          </p:cNvPr>
          <p:cNvSpPr/>
          <p:nvPr/>
        </p:nvSpPr>
        <p:spPr>
          <a:xfrm>
            <a:off x="8194040" y="1380823"/>
            <a:ext cx="994597" cy="752646"/>
          </a:xfrm>
          <a:prstGeom prst="stripedRigh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E2501B9-50DE-49CF-AE27-63307BEB74DC}"/>
              </a:ext>
            </a:extLst>
          </p:cNvPr>
          <p:cNvSpPr/>
          <p:nvPr/>
        </p:nvSpPr>
        <p:spPr>
          <a:xfrm>
            <a:off x="458058" y="3205929"/>
            <a:ext cx="480675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Минский городской </a:t>
            </a:r>
          </a:p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депутатов</a:t>
            </a: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446583D-0EC6-4433-BFB7-ADF5607B3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088" y="2804547"/>
            <a:ext cx="2004872" cy="159974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F4B5450-A174-4F45-9B75-9037A211E99B}"/>
              </a:ext>
            </a:extLst>
          </p:cNvPr>
          <p:cNvSpPr/>
          <p:nvPr/>
        </p:nvSpPr>
        <p:spPr>
          <a:xfrm>
            <a:off x="5748625" y="3103760"/>
            <a:ext cx="23571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</a:rPr>
              <a:t>60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избирательных округов</a:t>
            </a:r>
          </a:p>
        </p:txBody>
      </p:sp>
      <p:sp>
        <p:nvSpPr>
          <p:cNvPr id="17" name="Стрелка: штриховая вправо 16">
            <a:extLst>
              <a:ext uri="{FF2B5EF4-FFF2-40B4-BE49-F238E27FC236}">
                <a16:creationId xmlns:a16="http://schemas.microsoft.com/office/drawing/2014/main" id="{59CCCE52-4139-467F-AFC1-3E0FACC6B9A2}"/>
              </a:ext>
            </a:extLst>
          </p:cNvPr>
          <p:cNvSpPr/>
          <p:nvPr/>
        </p:nvSpPr>
        <p:spPr>
          <a:xfrm>
            <a:off x="8194040" y="3103760"/>
            <a:ext cx="994597" cy="752646"/>
          </a:xfrm>
          <a:prstGeom prst="strip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487B809-6568-4C0C-AA41-4C3830F4D60E}"/>
              </a:ext>
            </a:extLst>
          </p:cNvPr>
          <p:cNvSpPr/>
          <p:nvPr/>
        </p:nvSpPr>
        <p:spPr>
          <a:xfrm>
            <a:off x="9188637" y="3059179"/>
            <a:ext cx="2357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60 </a:t>
            </a:r>
          </a:p>
          <a:p>
            <a:pPr algn="ctr"/>
            <a:r>
              <a:rPr lang="ru-RU" sz="2200" b="1" dirty="0">
                <a:solidFill>
                  <a:srgbClr val="0070C0"/>
                </a:solidFill>
              </a:rPr>
              <a:t>депутатов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15856AC-89DA-42FF-9067-935ADB9E72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45" y="1269380"/>
            <a:ext cx="783336" cy="78333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B325E9C-D4AA-47D5-8ABC-27AE46D109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42" y="3131398"/>
            <a:ext cx="783335" cy="92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18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191668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Полномочия депутата Палаты представителей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1F6AD2-D67B-4131-9C8E-CA7C74F23303}"/>
              </a:ext>
            </a:extLst>
          </p:cNvPr>
          <p:cNvSpPr/>
          <p:nvPr/>
        </p:nvSpPr>
        <p:spPr>
          <a:xfrm>
            <a:off x="3555999" y="983519"/>
            <a:ext cx="838200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рассматривает проекты законов о внесении изменений и дополнений в Конституцию;</a:t>
            </a:r>
            <a:endParaRPr lang="ru-RU" b="1" dirty="0"/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рассматривает проекты законов;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назначает выборы Президента;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дает предварительное согласие Президенту на назначение на должность Премьер-министра;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заслушивает доклад Премьер-министра о программе деятельности Правительства и одобряет или отклоняет программу (повторное отклонение палатой программы означает выражение вотума недоверия Правительству);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ежегодно заслушивает информацию Генерального прокурора, Председателя Комитета государственного контроля и Председателя Правления Национального банка о результатах их деятельности; 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рассматривает по инициативе Премьер-министра вопрос о доверии Правительству;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выражает вотум недоверия Правительству;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принимает отставку Президента.</a:t>
            </a:r>
            <a:endParaRPr lang="ru-RU" sz="2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017641-1AD6-46FE-B29F-C1683E5E8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3" y="4683759"/>
            <a:ext cx="3451276" cy="183578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96FBB50-5238-41B2-B9C3-218216C96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3" y="1126421"/>
            <a:ext cx="3451276" cy="18357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716D66-3744-4034-82C9-10F1A88C49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850" y="3041357"/>
            <a:ext cx="2963023" cy="156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54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1F6AD2-D67B-4131-9C8E-CA7C74F23303}"/>
              </a:ext>
            </a:extLst>
          </p:cNvPr>
          <p:cNvSpPr/>
          <p:nvPr/>
        </p:nvSpPr>
        <p:spPr>
          <a:xfrm>
            <a:off x="0" y="1391997"/>
            <a:ext cx="1186817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Депутаты Палаты представителей рассматривают проекты законов: </a:t>
            </a:r>
          </a:p>
          <a:p>
            <a:pPr algn="just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ратификации и денонсации международных договоров;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основном содержании и принципах осуществления прав, свобод и обязанностей граждан;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гражданстве, статусе иностранцев и лиц без гражданства;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правах национальных меньшинств;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установлении республиканских налогов и сборов;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принципах осуществления отношений собственности;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основах социальной защиты;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принципах регулирования труда и занятости;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браке, семье, детстве, материнстве, отцовстве, воспитании, образовании, культуре и здравоохранении;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охране окружающей среды и рациональном использовании природных ресурсов;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определении порядка решения вопросов административно-территориального устройства государства;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местном самоуправлении; о судоустройстве, судопроизводстве и статусе судей;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уголовной ответственности;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амнистии;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объявлении войны и о заключении мира;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правовых режимах чрезвычайного и военного положений;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установлении государственных наград;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толковании законов;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проекты иных законов;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рассматривает проекты законов о республиканском бюджете и об утверждении отчета о его исполнении</a:t>
            </a:r>
            <a:endParaRPr lang="ru-RU" sz="2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A92835-2814-4B7B-BE07-5EF1F22CB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400" y="4656056"/>
            <a:ext cx="2692615" cy="179597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3305646-A6E2-4D97-A8C4-729768BACF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400" y="2277723"/>
            <a:ext cx="2778760" cy="1844162"/>
          </a:xfrm>
          <a:prstGeom prst="rect">
            <a:avLst/>
          </a:prstGeom>
        </p:spPr>
      </p:pic>
      <p:sp>
        <p:nvSpPr>
          <p:cNvPr id="21" name="Стрелка: штриховая вправо 20">
            <a:extLst>
              <a:ext uri="{FF2B5EF4-FFF2-40B4-BE49-F238E27FC236}">
                <a16:creationId xmlns:a16="http://schemas.microsoft.com/office/drawing/2014/main" id="{5FEAFD48-6C3E-413D-97A2-7631715D5564}"/>
              </a:ext>
            </a:extLst>
          </p:cNvPr>
          <p:cNvSpPr/>
          <p:nvPr/>
        </p:nvSpPr>
        <p:spPr>
          <a:xfrm rot="5400000">
            <a:off x="10476413" y="4149216"/>
            <a:ext cx="470831" cy="432744"/>
          </a:xfrm>
          <a:prstGeom prst="stripedRigh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7FB58B8-8AAE-4BAA-B15A-A0D137E8F6C8}"/>
              </a:ext>
            </a:extLst>
          </p:cNvPr>
          <p:cNvSpPr/>
          <p:nvPr/>
        </p:nvSpPr>
        <p:spPr>
          <a:xfrm>
            <a:off x="1147646" y="82804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Предвыборная программа кандидата.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938B62B-32EF-4EEA-9FEF-E595EEA1ACB9}"/>
              </a:ext>
            </a:extLst>
          </p:cNvPr>
          <p:cNvSpPr/>
          <p:nvPr/>
        </p:nvSpPr>
        <p:spPr>
          <a:xfrm>
            <a:off x="3763983" y="922706"/>
            <a:ext cx="745479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Почему это важно для избирателя?!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C130F99-16DB-406D-8E9B-CF8047D15F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499" y="102764"/>
            <a:ext cx="942661" cy="143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074534" y="0"/>
            <a:ext cx="11024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Компетенции Минского городского Совета депутатов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1F6AD2-D67B-4131-9C8E-CA7C74F23303}"/>
              </a:ext>
            </a:extLst>
          </p:cNvPr>
          <p:cNvSpPr/>
          <p:nvPr/>
        </p:nvSpPr>
        <p:spPr>
          <a:xfrm>
            <a:off x="3484879" y="1092418"/>
            <a:ext cx="8382001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утверждают инвестиционные программы, программы социально-экономического развития соответствующей административно-территориальной единицы, местный бюджет и отчет о его исполнении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утверждают прогнозы социально-экономического развития соответствующей административно-территориальной единицы;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утверждают региональные комплексы мероприятий, обеспечивающие реализацию государственных программ, предусматривающих финансирование за счет средств местных бюджетов;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определяют в пределах, установленных законом, порядок управления и распоряжения собственностью соответствующей административно-территориальной единицы;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распоряжаются природными ресурсами в случаях, предусмотренных законодательством об охране окружающей среды и рациональном использовании природных ресурсов;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устанавливают в соответствии с законом местные налоги и сборы;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предоставляют или поручают местным исполнительным и распорядительным органам предоставлять в соответствии с Налоговым кодексом Республики Беларусь и (или) актами Президента Республики Беларусь льготы по налогам, сборам (пошлинам);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определяют ставки платежей в случаях, установленных законодательными актами;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решают вопросы административно-территориального устройства;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назначают местные референдумы.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B1FE08-6D47-4CD3-B03B-A2949B8421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1" y="4606669"/>
            <a:ext cx="3131820" cy="20878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9A8261-15F9-43BB-9964-C8C4C4569E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" y="834946"/>
            <a:ext cx="3131820" cy="157118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57FEB0-AFEA-4D7D-A67B-7733A4141D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68" y="2421537"/>
            <a:ext cx="2169724" cy="21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78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074534" y="75860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Депутаты Минского городского Совета депутатов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1F6AD2-D67B-4131-9C8E-CA7C74F23303}"/>
              </a:ext>
            </a:extLst>
          </p:cNvPr>
          <p:cNvSpPr/>
          <p:nvPr/>
        </p:nvSpPr>
        <p:spPr>
          <a:xfrm>
            <a:off x="498830" y="824732"/>
            <a:ext cx="1119434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Утверждают региональные комплексы мероприятий, обеспечивающие реализацию государственных программ, предусматривающих финансирование за счет средств местных бюджетов, концепции по вопросам:</a:t>
            </a:r>
            <a:endParaRPr lang="ru-RU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 жилищного строительства,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благоустройства соответствующей территории,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дорожного строительства,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коммунально-бытового и социального обслуживания граждан,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социальной поддержки детей, молодежи, семей, воспитывающих детей </a:t>
            </a:r>
          </a:p>
          <a:p>
            <a:pPr algn="just">
              <a:spcBef>
                <a:spcPts val="600"/>
              </a:spcBef>
            </a:pPr>
            <a:r>
              <a:rPr lang="ru-RU" sz="1400" dirty="0"/>
              <a:t>(в том числе оказание помощи к учебному году), ветеранов, инвалидов, пожилых людей,</a:t>
            </a:r>
          </a:p>
          <a:p>
            <a:pPr algn="just">
              <a:spcBef>
                <a:spcPts val="600"/>
              </a:spcBef>
            </a:pPr>
            <a:r>
              <a:rPr lang="ru-RU" sz="1400" dirty="0"/>
              <a:t>а также иных категорий граждан, определяемых законодательными актами,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поддержки малого и среднего предпринимательства,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здравоохранения,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образования,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развития физической культуры и спорта,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охраны окружающей среды и рационального использования природных ресурсов,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улучшения условий и охраны труда,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обеспечения радиационной безопасности,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охраны историко-культурного наследия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по другим вопросам местного значения.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B7D63A-BC67-4B4F-8A43-E8C4ED5B1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078" y="1457337"/>
            <a:ext cx="4952137" cy="565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65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BD8DE3-A645-4DC1-8192-13BB6BB5D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" t="4820" r="-3570" b="24589"/>
          <a:stretch/>
        </p:blipFill>
        <p:spPr>
          <a:xfrm>
            <a:off x="789863" y="3920967"/>
            <a:ext cx="6015585" cy="274536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873946" y="293039"/>
            <a:ext cx="111511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ПРАВОВАЯ ОСНОВА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0F3D9E-8D5F-4630-A981-F6EE494014F4}"/>
              </a:ext>
            </a:extLst>
          </p:cNvPr>
          <p:cNvSpPr/>
          <p:nvPr/>
        </p:nvSpPr>
        <p:spPr>
          <a:xfrm>
            <a:off x="707033" y="1222332"/>
            <a:ext cx="11117104" cy="236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КОНСТИТУЦИЯ РЕСПУБЛИКИ БЕЛАРУСЬ от 15 марта 1994 г.</a:t>
            </a: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1"/>
                </a:solidFill>
              </a:rPr>
              <a:t>с изменениями и дополнениями, принятыми на </a:t>
            </a:r>
          </a:p>
          <a:p>
            <a:r>
              <a:rPr lang="ru-RU" dirty="0">
                <a:solidFill>
                  <a:schemeClr val="tx1"/>
                </a:solidFill>
              </a:rPr>
              <a:t>республиканских референдумах 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ноября 1996 г.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октября 2004 г. 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февраля 2022 г.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9AD3F67-77A0-4817-9561-0272F11F5E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111" y="608626"/>
            <a:ext cx="2112549" cy="211254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B9F3D3-EA83-4FF8-8B25-D7091354308A}"/>
              </a:ext>
            </a:extLst>
          </p:cNvPr>
          <p:cNvSpPr/>
          <p:nvPr/>
        </p:nvSpPr>
        <p:spPr>
          <a:xfrm>
            <a:off x="3959256" y="3186997"/>
            <a:ext cx="7719846" cy="30623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ИЗБИРАТЕЛЬНЫЙ КОДЕКС РЕСПУБЛИКИ БЕЛАРУСЬ 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algn="r"/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редакции Законов Республики Беларусь от </a:t>
            </a:r>
          </a:p>
          <a:p>
            <a:pPr algn="r"/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04.07.2000 N 406-З</a:t>
            </a:r>
          </a:p>
          <a:p>
            <a:pPr algn="r"/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04.01.2003 N 183-З </a:t>
            </a:r>
          </a:p>
          <a:p>
            <a:pPr algn="r"/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06.10.2006 N 166-З </a:t>
            </a:r>
          </a:p>
          <a:p>
            <a:pPr algn="r"/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04.01.2010 N 99-З</a:t>
            </a:r>
          </a:p>
          <a:p>
            <a:pPr algn="r"/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08.11.2011 N 309-З </a:t>
            </a:r>
          </a:p>
          <a:p>
            <a:pPr algn="r"/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25.11.2013 N 72-З </a:t>
            </a:r>
          </a:p>
          <a:p>
            <a:pPr algn="r"/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04.06.2015 N 268-З</a:t>
            </a:r>
          </a:p>
          <a:p>
            <a:pPr algn="r"/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16.02.2023 N 252-З</a:t>
            </a:r>
            <a:endParaRPr lang="ru-RU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81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2510953" y="131532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Выдвижение кандидатов в депутаты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1F11954-27BF-4AB1-8EB6-6ACF40D8FD80}"/>
              </a:ext>
            </a:extLst>
          </p:cNvPr>
          <p:cNvGrpSpPr/>
          <p:nvPr/>
        </p:nvGrpSpPr>
        <p:grpSpPr>
          <a:xfrm>
            <a:off x="216585" y="1786801"/>
            <a:ext cx="11707802" cy="1827617"/>
            <a:chOff x="400052" y="1112350"/>
            <a:chExt cx="11605884" cy="2248428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9F4D5BB6-62D8-4306-94A4-900B9C1AE168}"/>
                </a:ext>
              </a:extLst>
            </p:cNvPr>
            <p:cNvSpPr/>
            <p:nvPr/>
          </p:nvSpPr>
          <p:spPr>
            <a:xfrm>
              <a:off x="400052" y="1193163"/>
              <a:ext cx="6974852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Ø"/>
              </a:pPr>
              <a:r>
                <a:rPr lang="ru-RU" sz="3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Сбор подписей</a:t>
              </a:r>
            </a:p>
            <a:p>
              <a:pPr indent="803275" algn="just"/>
              <a:r>
                <a:rPr lang="ru-RU" sz="2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члены инициативной группы</a:t>
              </a:r>
              <a:endParaRPr lang="ru-RU" sz="2600" b="1" dirty="0">
                <a:solidFill>
                  <a:srgbClr val="002060"/>
                </a:solidFill>
              </a:endParaRPr>
            </a:p>
            <a:p>
              <a:pPr algn="just"/>
              <a:endParaRPr lang="ru-RU" sz="2600" b="1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4365DC28-B0E7-4408-8A7E-184AD9354791}"/>
                </a:ext>
              </a:extLst>
            </p:cNvPr>
            <p:cNvSpPr/>
            <p:nvPr/>
          </p:nvSpPr>
          <p:spPr>
            <a:xfrm>
              <a:off x="8703854" y="1112350"/>
              <a:ext cx="3058160" cy="9778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2000" dirty="0">
                  <a:solidFill>
                    <a:srgbClr val="006600"/>
                  </a:solidFill>
                </a:rPr>
                <a:t>Не менее </a:t>
              </a:r>
            </a:p>
            <a:p>
              <a:pPr algn="ctr">
                <a:lnSpc>
                  <a:spcPts val="1800"/>
                </a:lnSpc>
              </a:pPr>
              <a:r>
                <a:rPr lang="ru-RU" sz="2000" b="1" dirty="0">
                  <a:solidFill>
                    <a:srgbClr val="006600"/>
                  </a:solidFill>
                </a:rPr>
                <a:t>1000 </a:t>
              </a:r>
            </a:p>
            <a:p>
              <a:pPr algn="ctr">
                <a:lnSpc>
                  <a:spcPts val="1800"/>
                </a:lnSpc>
              </a:pPr>
              <a:r>
                <a:rPr lang="ru-RU" sz="2000" dirty="0">
                  <a:solidFill>
                    <a:srgbClr val="006600"/>
                  </a:solidFill>
                </a:rPr>
                <a:t>подписей избирателей</a:t>
              </a:r>
            </a:p>
          </p:txBody>
        </p:sp>
        <p:sp>
          <p:nvSpPr>
            <p:cNvPr id="13" name="Стрелка: штриховая вправо 12">
              <a:extLst>
                <a:ext uri="{FF2B5EF4-FFF2-40B4-BE49-F238E27FC236}">
                  <a16:creationId xmlns:a16="http://schemas.microsoft.com/office/drawing/2014/main" id="{F2103241-5D46-42D7-9FBD-674FF173166C}"/>
                </a:ext>
              </a:extLst>
            </p:cNvPr>
            <p:cNvSpPr/>
            <p:nvPr/>
          </p:nvSpPr>
          <p:spPr>
            <a:xfrm>
              <a:off x="7332618" y="1141849"/>
              <a:ext cx="1534494" cy="849511"/>
            </a:xfrm>
            <a:prstGeom prst="stripedRightArrow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: штриховая вправо 16">
              <a:extLst>
                <a:ext uri="{FF2B5EF4-FFF2-40B4-BE49-F238E27FC236}">
                  <a16:creationId xmlns:a16="http://schemas.microsoft.com/office/drawing/2014/main" id="{59CCCE52-4139-467F-AFC1-3E0FACC6B9A2}"/>
                </a:ext>
              </a:extLst>
            </p:cNvPr>
            <p:cNvSpPr/>
            <p:nvPr/>
          </p:nvSpPr>
          <p:spPr>
            <a:xfrm>
              <a:off x="7374056" y="2255528"/>
              <a:ext cx="1445231" cy="798197"/>
            </a:xfrm>
            <a:prstGeom prst="striped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0487B809-6568-4C0C-AA41-4C3830F4D60E}"/>
                </a:ext>
              </a:extLst>
            </p:cNvPr>
            <p:cNvSpPr/>
            <p:nvPr/>
          </p:nvSpPr>
          <p:spPr>
            <a:xfrm>
              <a:off x="8740726" y="2107313"/>
              <a:ext cx="3265210" cy="12534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dirty="0">
                  <a:solidFill>
                    <a:srgbClr val="0070C0"/>
                  </a:solidFill>
                </a:rPr>
                <a:t>Не менее </a:t>
              </a:r>
            </a:p>
            <a:p>
              <a:pPr algn="ctr">
                <a:lnSpc>
                  <a:spcPts val="1800"/>
                </a:lnSpc>
              </a:pPr>
              <a:r>
                <a:rPr lang="ru-RU" b="1" dirty="0">
                  <a:solidFill>
                    <a:srgbClr val="0070C0"/>
                  </a:solidFill>
                </a:rPr>
                <a:t>1 % подписей </a:t>
              </a:r>
            </a:p>
            <a:p>
              <a:pPr algn="ctr">
                <a:lnSpc>
                  <a:spcPts val="1800"/>
                </a:lnSpc>
              </a:pPr>
              <a:r>
                <a:rPr lang="ru-RU" dirty="0">
                  <a:solidFill>
                    <a:srgbClr val="0070C0"/>
                  </a:solidFill>
                </a:rPr>
                <a:t>от количества избирателей по округу</a:t>
              </a: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77395FBB-51A3-4C00-AA17-33E143B55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241" y="1381162"/>
              <a:ext cx="340322" cy="422704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C00426E1-8B86-4C26-ADA1-1DACC9CA4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1798" y="2485479"/>
              <a:ext cx="314765" cy="370312"/>
            </a:xfrm>
            <a:prstGeom prst="rect">
              <a:avLst/>
            </a:prstGeom>
          </p:spPr>
        </p:pic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1A8796EB-D9DE-4517-85F8-840A03963658}"/>
                </a:ext>
              </a:extLst>
            </p:cNvPr>
            <p:cNvSpPr/>
            <p:nvPr/>
          </p:nvSpPr>
          <p:spPr>
            <a:xfrm>
              <a:off x="5656233" y="1141849"/>
              <a:ext cx="1676385" cy="707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006600"/>
                  </a:solidFill>
                </a:rPr>
                <a:t>Не менее </a:t>
              </a:r>
            </a:p>
            <a:p>
              <a:pPr algn="ctr"/>
              <a:r>
                <a:rPr lang="ru-RU" sz="2000" b="1" dirty="0">
                  <a:solidFill>
                    <a:srgbClr val="006600"/>
                  </a:solidFill>
                </a:rPr>
                <a:t>10 членов ИГ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CA1F7014-C50B-448F-8591-65C540D185C1}"/>
                </a:ext>
              </a:extLst>
            </p:cNvPr>
            <p:cNvSpPr/>
            <p:nvPr/>
          </p:nvSpPr>
          <p:spPr>
            <a:xfrm>
              <a:off x="5157470" y="2236032"/>
              <a:ext cx="22777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</a:p>
            <a:p>
              <a:pPr algn="ctr"/>
              <a:r>
                <a:rPr lang="ru-RU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до 10 членов ИГ</a:t>
              </a:r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3395246-FCD5-4CCA-8976-DC13EE5978A2}"/>
              </a:ext>
            </a:extLst>
          </p:cNvPr>
          <p:cNvSpPr/>
          <p:nvPr/>
        </p:nvSpPr>
        <p:spPr>
          <a:xfrm>
            <a:off x="3798599" y="86865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Начинается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70 дней </a:t>
            </a:r>
            <a:r>
              <a:rPr lang="ru-RU" dirty="0">
                <a:solidFill>
                  <a:srgbClr val="002060"/>
                </a:solidFill>
              </a:rPr>
              <a:t>до выборов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Заканчивается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дней </a:t>
            </a:r>
            <a:r>
              <a:rPr lang="ru-RU" dirty="0">
                <a:solidFill>
                  <a:srgbClr val="002060"/>
                </a:solidFill>
              </a:rPr>
              <a:t>до выборов</a:t>
            </a:r>
          </a:p>
          <a:p>
            <a:pPr algn="just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1DAF969-C2AD-4473-93DC-F5F0551FF90D}"/>
              </a:ext>
            </a:extLst>
          </p:cNvPr>
          <p:cNvGrpSpPr/>
          <p:nvPr/>
        </p:nvGrpSpPr>
        <p:grpSpPr>
          <a:xfrm>
            <a:off x="1452529" y="228139"/>
            <a:ext cx="2213681" cy="1445346"/>
            <a:chOff x="617107" y="727352"/>
            <a:chExt cx="2213681" cy="1445346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5033A9F-45CA-4CD7-AB9A-855713679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107" y="727352"/>
              <a:ext cx="2043642" cy="1445346"/>
            </a:xfrm>
            <a:prstGeom prst="rect">
              <a:avLst/>
            </a:prstGeom>
          </p:spPr>
        </p:pic>
        <p:sp>
          <p:nvSpPr>
            <p:cNvPr id="28" name="Выноска: стрелка влево 27">
              <a:extLst>
                <a:ext uri="{FF2B5EF4-FFF2-40B4-BE49-F238E27FC236}">
                  <a16:creationId xmlns:a16="http://schemas.microsoft.com/office/drawing/2014/main" id="{AB6A70C2-4144-406A-9D38-7D0BD4026A3D}"/>
                </a:ext>
              </a:extLst>
            </p:cNvPr>
            <p:cNvSpPr/>
            <p:nvPr/>
          </p:nvSpPr>
          <p:spPr>
            <a:xfrm rot="10800000">
              <a:off x="2251668" y="1450025"/>
              <a:ext cx="579120" cy="385445"/>
            </a:xfrm>
            <a:prstGeom prst="leftArrowCallout">
              <a:avLst/>
            </a:prstGeom>
            <a:solidFill>
              <a:schemeClr val="bg1">
                <a:alpha val="0"/>
              </a:schemeClr>
            </a:solidFill>
            <a:ln w="571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AEFBE73-AD93-426C-9F64-FB99B536A29F}"/>
              </a:ext>
            </a:extLst>
          </p:cNvPr>
          <p:cNvGrpSpPr/>
          <p:nvPr/>
        </p:nvGrpSpPr>
        <p:grpSpPr>
          <a:xfrm>
            <a:off x="229865" y="5226372"/>
            <a:ext cx="9595566" cy="1464333"/>
            <a:chOff x="400052" y="1013635"/>
            <a:chExt cx="10018637" cy="1746933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8BBD8F0A-C6D8-487F-A3EF-28F0CC24F951}"/>
                </a:ext>
              </a:extLst>
            </p:cNvPr>
            <p:cNvSpPr/>
            <p:nvPr/>
          </p:nvSpPr>
          <p:spPr>
            <a:xfrm>
              <a:off x="400052" y="1013635"/>
              <a:ext cx="6974852" cy="1415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Ø"/>
              </a:pPr>
              <a:endPara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457200" indent="-457200" algn="just">
                <a:buFont typeface="Wingdings" panose="05000000000000000000" pitchFamily="2" charset="2"/>
                <a:buChar char="Ø"/>
              </a:pPr>
              <a:r>
                <a:rPr lang="ru-RU" sz="3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Трудовым коллективом</a:t>
              </a:r>
            </a:p>
            <a:p>
              <a:pPr algn="just"/>
              <a:endParaRPr lang="ru-RU" sz="2600" b="1" dirty="0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A7BAB004-9B0F-45E5-A050-29487A3A05ED}"/>
                </a:ext>
              </a:extLst>
            </p:cNvPr>
            <p:cNvSpPr/>
            <p:nvPr/>
          </p:nvSpPr>
          <p:spPr>
            <a:xfrm>
              <a:off x="6375343" y="1254812"/>
              <a:ext cx="4043346" cy="4773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006600"/>
                  </a:solidFill>
                </a:rPr>
                <a:t>Не менее 300 членов ТК</a:t>
              </a:r>
            </a:p>
          </p:txBody>
        </p:sp>
        <p:sp>
          <p:nvSpPr>
            <p:cNvPr id="34" name="Стрелка: штриховая вправо 33">
              <a:extLst>
                <a:ext uri="{FF2B5EF4-FFF2-40B4-BE49-F238E27FC236}">
                  <a16:creationId xmlns:a16="http://schemas.microsoft.com/office/drawing/2014/main" id="{B07142AC-B3AC-4913-A593-779A28215939}"/>
                </a:ext>
              </a:extLst>
            </p:cNvPr>
            <p:cNvSpPr/>
            <p:nvPr/>
          </p:nvSpPr>
          <p:spPr>
            <a:xfrm>
              <a:off x="5404615" y="1079943"/>
              <a:ext cx="1445231" cy="798197"/>
            </a:xfrm>
            <a:prstGeom prst="stripedRightArrow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Стрелка: штриховая вправо 34">
              <a:extLst>
                <a:ext uri="{FF2B5EF4-FFF2-40B4-BE49-F238E27FC236}">
                  <a16:creationId xmlns:a16="http://schemas.microsoft.com/office/drawing/2014/main" id="{65020992-5F64-4993-92C0-E7BAA106FFFD}"/>
                </a:ext>
              </a:extLst>
            </p:cNvPr>
            <p:cNvSpPr/>
            <p:nvPr/>
          </p:nvSpPr>
          <p:spPr>
            <a:xfrm>
              <a:off x="5398835" y="2048840"/>
              <a:ext cx="1445231" cy="711728"/>
            </a:xfrm>
            <a:prstGeom prst="striped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E8259E64-CDBE-42A9-8859-F08441312740}"/>
                </a:ext>
              </a:extLst>
            </p:cNvPr>
            <p:cNvSpPr/>
            <p:nvPr/>
          </p:nvSpPr>
          <p:spPr>
            <a:xfrm>
              <a:off x="6597767" y="2150661"/>
              <a:ext cx="3550344" cy="4773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solidFill>
                    <a:srgbClr val="0070C0"/>
                  </a:solidFill>
                </a:rPr>
                <a:t>Не менее </a:t>
              </a:r>
              <a:r>
                <a:rPr lang="ru-RU" sz="2000" b="1" dirty="0">
                  <a:solidFill>
                    <a:srgbClr val="0070C0"/>
                  </a:solidFill>
                </a:rPr>
                <a:t>150 членов ТК</a:t>
              </a:r>
              <a:endParaRPr lang="ru-RU" sz="2000" dirty="0">
                <a:solidFill>
                  <a:srgbClr val="0070C0"/>
                </a:solidFill>
              </a:endParaRPr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7BCAC07F-D80A-4BD0-A592-F557F32E9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1355" y="1338252"/>
              <a:ext cx="271749" cy="271749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4B3B116-46BF-43FE-B3EF-039BBD111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8435" y="2271745"/>
              <a:ext cx="226030" cy="265918"/>
            </a:xfrm>
            <a:prstGeom prst="rect">
              <a:avLst/>
            </a:prstGeom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F6EAF1B7-2BEB-4132-ABD3-44AC66D27914}"/>
                </a:ext>
              </a:extLst>
            </p:cNvPr>
            <p:cNvSpPr/>
            <p:nvPr/>
          </p:nvSpPr>
          <p:spPr>
            <a:xfrm>
              <a:off x="5698518" y="1299873"/>
              <a:ext cx="167638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20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6891F4F5-D226-42C8-A2E0-9E783D466051}"/>
              </a:ext>
            </a:extLst>
          </p:cNvPr>
          <p:cNvGrpSpPr/>
          <p:nvPr/>
        </p:nvGrpSpPr>
        <p:grpSpPr>
          <a:xfrm>
            <a:off x="216585" y="3764230"/>
            <a:ext cx="12393914" cy="1740569"/>
            <a:chOff x="216585" y="3764230"/>
            <a:chExt cx="12393914" cy="1740569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40D36C55-2F6A-4CA2-8CC2-918FE5A3DC7E}"/>
                </a:ext>
              </a:extLst>
            </p:cNvPr>
            <p:cNvSpPr/>
            <p:nvPr/>
          </p:nvSpPr>
          <p:spPr>
            <a:xfrm>
              <a:off x="216585" y="4124094"/>
              <a:ext cx="684918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Ø"/>
              </a:pPr>
              <a:r>
                <a:rPr lang="ru-RU" sz="3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Выдвижение политической партией</a:t>
              </a:r>
            </a:p>
          </p:txBody>
        </p:sp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1DBDE55D-7428-49D1-B765-A3FC4D07AE00}"/>
                </a:ext>
              </a:extLst>
            </p:cNvPr>
            <p:cNvGrpSpPr/>
            <p:nvPr/>
          </p:nvGrpSpPr>
          <p:grpSpPr>
            <a:xfrm>
              <a:off x="6910179" y="4435676"/>
              <a:ext cx="5700320" cy="1069123"/>
              <a:chOff x="6910179" y="4435676"/>
              <a:chExt cx="5700320" cy="1069123"/>
            </a:xfrm>
          </p:grpSpPr>
          <p:sp>
            <p:nvSpPr>
              <p:cNvPr id="42" name="Стрелка: штриховая вправо 41">
                <a:extLst>
                  <a:ext uri="{FF2B5EF4-FFF2-40B4-BE49-F238E27FC236}">
                    <a16:creationId xmlns:a16="http://schemas.microsoft.com/office/drawing/2014/main" id="{CA1837DE-EC53-442B-856A-883F238568F1}"/>
                  </a:ext>
                </a:extLst>
              </p:cNvPr>
              <p:cNvSpPr/>
              <p:nvPr/>
            </p:nvSpPr>
            <p:spPr>
              <a:xfrm rot="10800000">
                <a:off x="7112671" y="4435676"/>
                <a:ext cx="4907213" cy="1069123"/>
              </a:xfrm>
              <a:prstGeom prst="striped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id="{67F81866-5CED-452D-B5CE-0DA2DDCBD317}"/>
                  </a:ext>
                </a:extLst>
              </p:cNvPr>
              <p:cNvSpPr/>
              <p:nvPr/>
            </p:nvSpPr>
            <p:spPr>
              <a:xfrm>
                <a:off x="6910179" y="4658509"/>
                <a:ext cx="57003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Руководящий орган Минской городской организационной структуры</a:t>
                </a:r>
              </a:p>
            </p:txBody>
          </p:sp>
        </p:grpSp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4FE7E9BD-09A2-4868-AB93-C315FA1E751F}"/>
                </a:ext>
              </a:extLst>
            </p:cNvPr>
            <p:cNvGrpSpPr/>
            <p:nvPr/>
          </p:nvGrpSpPr>
          <p:grpSpPr>
            <a:xfrm>
              <a:off x="7172854" y="3764230"/>
              <a:ext cx="4907213" cy="669073"/>
              <a:chOff x="7172854" y="3764230"/>
              <a:chExt cx="4907213" cy="669073"/>
            </a:xfrm>
          </p:grpSpPr>
          <p:sp>
            <p:nvSpPr>
              <p:cNvPr id="41" name="Стрелка: штриховая вправо 40">
                <a:extLst>
                  <a:ext uri="{FF2B5EF4-FFF2-40B4-BE49-F238E27FC236}">
                    <a16:creationId xmlns:a16="http://schemas.microsoft.com/office/drawing/2014/main" id="{994B9D6C-BBF9-4AB9-B38B-E11659E43107}"/>
                  </a:ext>
                </a:extLst>
              </p:cNvPr>
              <p:cNvSpPr/>
              <p:nvPr/>
            </p:nvSpPr>
            <p:spPr>
              <a:xfrm rot="10800000">
                <a:off x="7172854" y="3764230"/>
                <a:ext cx="4907213" cy="669073"/>
              </a:xfrm>
              <a:prstGeom prst="stripedRightArrow">
                <a:avLst/>
              </a:prstGeom>
              <a:solidFill>
                <a:srgbClr val="00660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id="{B4687105-E47C-48CC-A041-836CAFAB9490}"/>
                  </a:ext>
                </a:extLst>
              </p:cNvPr>
              <p:cNvSpPr/>
              <p:nvPr/>
            </p:nvSpPr>
            <p:spPr>
              <a:xfrm>
                <a:off x="7512996" y="3914100"/>
                <a:ext cx="449468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Высший орган политической партии</a:t>
                </a:r>
              </a:p>
            </p:txBody>
          </p:sp>
        </p:grp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1E2E81A-252F-4EAE-B503-93E551EDB7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885" y="868655"/>
            <a:ext cx="2114392" cy="52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2510953" y="131532"/>
            <a:ext cx="9681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Агитация избирателей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3395246-FCD5-4CCA-8976-DC13EE5978A2}"/>
              </a:ext>
            </a:extLst>
          </p:cNvPr>
          <p:cNvSpPr/>
          <p:nvPr/>
        </p:nvSpPr>
        <p:spPr>
          <a:xfrm>
            <a:off x="3454387" y="772093"/>
            <a:ext cx="8542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Начинается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25 дней </a:t>
            </a:r>
            <a:r>
              <a:rPr lang="ru-RU" dirty="0">
                <a:solidFill>
                  <a:srgbClr val="002060"/>
                </a:solidFill>
              </a:rPr>
              <a:t>до выборов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Заканчивается </a:t>
            </a:r>
            <a:r>
              <a:rPr lang="ru-RU" b="1" dirty="0">
                <a:solidFill>
                  <a:srgbClr val="002060"/>
                </a:solidFill>
              </a:rPr>
              <a:t>в 24.00 часов дня</a:t>
            </a:r>
            <a:r>
              <a:rPr lang="ru-RU" dirty="0">
                <a:solidFill>
                  <a:srgbClr val="002060"/>
                </a:solidFill>
              </a:rPr>
              <a:t>, предшествующего дню выборов </a:t>
            </a:r>
          </a:p>
          <a:p>
            <a:pPr algn="just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1DAF969-C2AD-4473-93DC-F5F0551FF90D}"/>
              </a:ext>
            </a:extLst>
          </p:cNvPr>
          <p:cNvGrpSpPr/>
          <p:nvPr/>
        </p:nvGrpSpPr>
        <p:grpSpPr>
          <a:xfrm>
            <a:off x="1199610" y="191668"/>
            <a:ext cx="2213681" cy="1445346"/>
            <a:chOff x="617107" y="727352"/>
            <a:chExt cx="2213681" cy="1445346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5033A9F-45CA-4CD7-AB9A-855713679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107" y="727352"/>
              <a:ext cx="2043642" cy="1445346"/>
            </a:xfrm>
            <a:prstGeom prst="rect">
              <a:avLst/>
            </a:prstGeom>
          </p:spPr>
        </p:pic>
        <p:sp>
          <p:nvSpPr>
            <p:cNvPr id="28" name="Выноска: стрелка влево 27">
              <a:extLst>
                <a:ext uri="{FF2B5EF4-FFF2-40B4-BE49-F238E27FC236}">
                  <a16:creationId xmlns:a16="http://schemas.microsoft.com/office/drawing/2014/main" id="{AB6A70C2-4144-406A-9D38-7D0BD4026A3D}"/>
                </a:ext>
              </a:extLst>
            </p:cNvPr>
            <p:cNvSpPr/>
            <p:nvPr/>
          </p:nvSpPr>
          <p:spPr>
            <a:xfrm rot="10800000">
              <a:off x="2251668" y="1450025"/>
              <a:ext cx="579120" cy="385445"/>
            </a:xfrm>
            <a:prstGeom prst="leftArrowCallout">
              <a:avLst/>
            </a:prstGeom>
            <a:solidFill>
              <a:schemeClr val="bg1">
                <a:alpha val="0"/>
              </a:schemeClr>
            </a:solidFill>
            <a:ln w="571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5880344-A0BD-4434-A366-023410590703}"/>
              </a:ext>
            </a:extLst>
          </p:cNvPr>
          <p:cNvSpPr/>
          <p:nvPr/>
        </p:nvSpPr>
        <p:spPr>
          <a:xfrm>
            <a:off x="1931901" y="2499491"/>
            <a:ext cx="101012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совместное присутствие граждан в заранее определенном месте </a:t>
            </a:r>
            <a:r>
              <a:rPr lang="ru-RU" dirty="0"/>
              <a:t>под открытым небом либо в помещении в установленное время, собравшихся </a:t>
            </a:r>
            <a:r>
              <a:rPr lang="ru-RU" b="1" dirty="0"/>
              <a:t>для коллективного обсуждения и решения вопросов, затрагивающих их интересы.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7B30ADA-88F6-4374-AA56-2945F9F28A72}"/>
              </a:ext>
            </a:extLst>
          </p:cNvPr>
          <p:cNvSpPr/>
          <p:nvPr/>
        </p:nvSpPr>
        <p:spPr>
          <a:xfrm>
            <a:off x="206166" y="1723323"/>
            <a:ext cx="11790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Закон Республики Беларусь 30 декабря 1997 г. N 114-З «О массовы</a:t>
            </a:r>
            <a:r>
              <a:rPr lang="ru-RU" sz="2400" dirty="0">
                <a:solidFill>
                  <a:srgbClr val="002060"/>
                </a:solidFill>
              </a:rPr>
              <a:t>х </a:t>
            </a:r>
            <a:r>
              <a:rPr lang="ru-RU" sz="2400" b="1" dirty="0">
                <a:solidFill>
                  <a:srgbClr val="002060"/>
                </a:solidFill>
              </a:rPr>
              <a:t>мероприятиях»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73E238-50CF-413B-8C29-FFFA81C66C62}"/>
              </a:ext>
            </a:extLst>
          </p:cNvPr>
          <p:cNvSpPr/>
          <p:nvPr/>
        </p:nvSpPr>
        <p:spPr>
          <a:xfrm>
            <a:off x="1931901" y="3548424"/>
            <a:ext cx="98482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массовое присутствие граждан в определенном месте под открытым небом, собравшихся для публичного обсуждения и выражения своего отношения </a:t>
            </a:r>
            <a:r>
              <a:rPr lang="ru-RU" dirty="0"/>
              <a:t>к действиям (бездействию) лиц и организаций, событиям общественно-политической жизни, а также для решения вопросов, затрагивающих их интересы.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1F6E08B-1522-4E1B-B751-DEC3C84D13E5}"/>
              </a:ext>
            </a:extLst>
          </p:cNvPr>
          <p:cNvSpPr/>
          <p:nvPr/>
        </p:nvSpPr>
        <p:spPr>
          <a:xfrm>
            <a:off x="1931901" y="4748753"/>
            <a:ext cx="101012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публичное выражение гражданином или группой граждан общественно-политических, групповых, личных и иных интересов</a:t>
            </a:r>
            <a:r>
              <a:rPr lang="ru-RU" dirty="0"/>
              <a:t> с использованием или без использования плакатов, транспарантов и иных средств. К пикетированию приравнивается совместное массовое присутствие граждан в заранее определенном общественном месте (в том числе под открытым небом) в установленное время для совершения заранее определенного деяния, организованное (в том числе через глобальную компьютерную сеть Интернет или иные информационные сети) для публичного выражения своих общественно-политических интересов или протеста.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6D1ACD-B2D8-46D0-91AF-12B9D3DD1F7B}"/>
              </a:ext>
            </a:extLst>
          </p:cNvPr>
          <p:cNvSpPr/>
          <p:nvPr/>
        </p:nvSpPr>
        <p:spPr>
          <a:xfrm>
            <a:off x="586633" y="2522216"/>
            <a:ext cx="1540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СОБРАНИЕ -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2715B356-B0BC-4FD1-9772-59A4BB714F34}"/>
              </a:ext>
            </a:extLst>
          </p:cNvPr>
          <p:cNvSpPr/>
          <p:nvPr/>
        </p:nvSpPr>
        <p:spPr>
          <a:xfrm>
            <a:off x="825096" y="3561988"/>
            <a:ext cx="130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МИТИНГ -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F48097E4-2087-4BA4-9CB9-2102A02F0969}"/>
              </a:ext>
            </a:extLst>
          </p:cNvPr>
          <p:cNvSpPr/>
          <p:nvPr/>
        </p:nvSpPr>
        <p:spPr>
          <a:xfrm>
            <a:off x="113415" y="4748753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ПИКЕТИРОВНИЕ -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392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270000" y="-16505"/>
            <a:ext cx="1092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Где можно узнать про кандидатов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и ознакомится с их избирательной программой 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4CB9C-5BC7-4AB1-A939-B0BFD2FA3991}"/>
              </a:ext>
            </a:extLst>
          </p:cNvPr>
          <p:cNvSpPr/>
          <p:nvPr/>
        </p:nvSpPr>
        <p:spPr>
          <a:xfrm>
            <a:off x="108818" y="1246791"/>
            <a:ext cx="45230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Кандидаты в депутаты  Палаты представителей Национального собрания Республики Беларусь</a:t>
            </a:r>
            <a:endParaRPr lang="ru-RU" sz="2200" dirty="0">
              <a:solidFill>
                <a:srgbClr val="00660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365DC28-B0E7-4408-8A7E-184AD9354791}"/>
              </a:ext>
            </a:extLst>
          </p:cNvPr>
          <p:cNvSpPr/>
          <p:nvPr/>
        </p:nvSpPr>
        <p:spPr>
          <a:xfrm>
            <a:off x="5715537" y="1259438"/>
            <a:ext cx="637486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6600"/>
                </a:solidFill>
              </a:rPr>
              <a:t>На сайте администраций районов </a:t>
            </a:r>
            <a:r>
              <a:rPr lang="ru-RU" b="1" dirty="0" err="1">
                <a:solidFill>
                  <a:srgbClr val="006600"/>
                </a:solidFill>
              </a:rPr>
              <a:t>г.Минска</a:t>
            </a:r>
            <a:r>
              <a:rPr lang="ru-RU" b="1" dirty="0">
                <a:solidFill>
                  <a:srgbClr val="006600"/>
                </a:solidFill>
              </a:rPr>
              <a:t> и Минского горисполкома в специальной рубрике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6600"/>
                </a:solidFill>
              </a:rPr>
              <a:t>В печатном СМИ, определенном ЦИК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6600"/>
                </a:solidFill>
              </a:rPr>
              <a:t>На телевидении и радио в специально отведенное эфирное время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6600"/>
                </a:solidFill>
              </a:rPr>
              <a:t>На информационных стендах на территории избирательных участков в местах, определенных Мингорисполкомом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6600"/>
                </a:solidFill>
              </a:rPr>
              <a:t>На встречах с кандидатом в депутаты, или с его доверенными лицами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E2501B9-50DE-49CF-AE27-63307BEB74DC}"/>
              </a:ext>
            </a:extLst>
          </p:cNvPr>
          <p:cNvSpPr/>
          <p:nvPr/>
        </p:nvSpPr>
        <p:spPr>
          <a:xfrm>
            <a:off x="613004" y="5111650"/>
            <a:ext cx="379838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Кандидаты в депутаты  </a:t>
            </a:r>
          </a:p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Минского городского </a:t>
            </a:r>
          </a:p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Совета депутатов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487B809-6568-4C0C-AA41-4C3830F4D60E}"/>
              </a:ext>
            </a:extLst>
          </p:cNvPr>
          <p:cNvSpPr/>
          <p:nvPr/>
        </p:nvSpPr>
        <p:spPr>
          <a:xfrm>
            <a:off x="5524638" y="5080872"/>
            <a:ext cx="675615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70C0"/>
                </a:solidFill>
              </a:rPr>
              <a:t>На сайте администраций районов </a:t>
            </a:r>
            <a:r>
              <a:rPr lang="ru-RU" b="1" dirty="0" err="1">
                <a:solidFill>
                  <a:srgbClr val="0070C0"/>
                </a:solidFill>
              </a:rPr>
              <a:t>г.Минска</a:t>
            </a:r>
            <a:r>
              <a:rPr lang="ru-RU" b="1" dirty="0">
                <a:solidFill>
                  <a:srgbClr val="0070C0"/>
                </a:solidFill>
              </a:rPr>
              <a:t> и Минского горисполкома в специальной рубрике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70C0"/>
                </a:solidFill>
              </a:rPr>
              <a:t>На информационных стендах на территории избирательных участков в местах, определенных </a:t>
            </a:r>
            <a:r>
              <a:rPr lang="ru-RU" b="1" dirty="0" err="1">
                <a:solidFill>
                  <a:srgbClr val="0070C0"/>
                </a:solidFill>
              </a:rPr>
              <a:t>Мингорисполкомом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74852E3-B0EE-4619-94EB-CF28260A6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60" y="3057487"/>
            <a:ext cx="2917498" cy="1936238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A8F5B88-78D7-4DF2-AD13-BFD634DD09C1}"/>
              </a:ext>
            </a:extLst>
          </p:cNvPr>
          <p:cNvGrpSpPr/>
          <p:nvPr/>
        </p:nvGrpSpPr>
        <p:grpSpPr>
          <a:xfrm>
            <a:off x="4631877" y="1716853"/>
            <a:ext cx="994597" cy="752646"/>
            <a:chOff x="4619341" y="2433684"/>
            <a:chExt cx="994597" cy="752646"/>
          </a:xfrm>
        </p:grpSpPr>
        <p:sp>
          <p:nvSpPr>
            <p:cNvPr id="13" name="Стрелка: штриховая вправо 12">
              <a:extLst>
                <a:ext uri="{FF2B5EF4-FFF2-40B4-BE49-F238E27FC236}">
                  <a16:creationId xmlns:a16="http://schemas.microsoft.com/office/drawing/2014/main" id="{F2103241-5D46-42D7-9FBD-674FF173166C}"/>
                </a:ext>
              </a:extLst>
            </p:cNvPr>
            <p:cNvSpPr/>
            <p:nvPr/>
          </p:nvSpPr>
          <p:spPr>
            <a:xfrm>
              <a:off x="4619341" y="2433684"/>
              <a:ext cx="994597" cy="752646"/>
            </a:xfrm>
            <a:prstGeom prst="stripedRightArrow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2B271C3-EA5F-417D-84A4-888FC1F4B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714" y="2627688"/>
              <a:ext cx="343311" cy="343592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AFD749A-31B3-42A3-AE25-8DA257BED7A6}"/>
              </a:ext>
            </a:extLst>
          </p:cNvPr>
          <p:cNvGrpSpPr/>
          <p:nvPr/>
        </p:nvGrpSpPr>
        <p:grpSpPr>
          <a:xfrm>
            <a:off x="4339649" y="5381658"/>
            <a:ext cx="994597" cy="752646"/>
            <a:chOff x="3472558" y="5077828"/>
            <a:chExt cx="994597" cy="752646"/>
          </a:xfrm>
        </p:grpSpPr>
        <p:sp>
          <p:nvSpPr>
            <p:cNvPr id="17" name="Стрелка: штриховая вправо 16">
              <a:extLst>
                <a:ext uri="{FF2B5EF4-FFF2-40B4-BE49-F238E27FC236}">
                  <a16:creationId xmlns:a16="http://schemas.microsoft.com/office/drawing/2014/main" id="{59CCCE52-4139-467F-AFC1-3E0FACC6B9A2}"/>
                </a:ext>
              </a:extLst>
            </p:cNvPr>
            <p:cNvSpPr/>
            <p:nvPr/>
          </p:nvSpPr>
          <p:spPr>
            <a:xfrm>
              <a:off x="3472558" y="5077828"/>
              <a:ext cx="994597" cy="752646"/>
            </a:xfrm>
            <a:prstGeom prst="striped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5756C6EA-1BDC-4AD6-897A-C0EA61E0C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688" y="5315569"/>
              <a:ext cx="317529" cy="3010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2348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0188E90-AF7F-4F01-94A6-61C5001EEC56}"/>
              </a:ext>
            </a:extLst>
          </p:cNvPr>
          <p:cNvSpPr/>
          <p:nvPr/>
        </p:nvSpPr>
        <p:spPr>
          <a:xfrm>
            <a:off x="124032" y="1193025"/>
            <a:ext cx="69641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Встречи кандидатов </a:t>
            </a:r>
            <a:r>
              <a:rPr lang="ru-RU" sz="1600" dirty="0"/>
              <a:t>в Президенты Республики Беларусь, в депутаты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своими избирателями на собраниях </a:t>
            </a:r>
            <a:r>
              <a:rPr lang="ru-RU" sz="1600" dirty="0"/>
              <a:t>или в другой удобной для избирателей форме</a:t>
            </a:r>
            <a:endParaRPr lang="ru-RU" sz="1600" i="1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3A7EC1-F6BD-466D-A817-DBF8619E2C6D}"/>
              </a:ext>
            </a:extLst>
          </p:cNvPr>
          <p:cNvSpPr/>
          <p:nvPr/>
        </p:nvSpPr>
        <p:spPr>
          <a:xfrm>
            <a:off x="1074534" y="-36752"/>
            <a:ext cx="111174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Массовые мероприятия в период избирательных кампаний</a:t>
            </a:r>
            <a:endParaRPr lang="ru-RU" sz="3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9874FB5-A107-4572-A3F8-AA158F044827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5228971-0C3E-4B51-847B-91CAA8C9C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4ADFA9B-F7EE-4426-829E-A789BC47E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1" name="Стрелка: штриховая вправо 10">
            <a:extLst>
              <a:ext uri="{FF2B5EF4-FFF2-40B4-BE49-F238E27FC236}">
                <a16:creationId xmlns:a16="http://schemas.microsoft.com/office/drawing/2014/main" id="{F5A8F76D-8142-4733-864C-7675F1D6A961}"/>
              </a:ext>
            </a:extLst>
          </p:cNvPr>
          <p:cNvSpPr/>
          <p:nvPr/>
        </p:nvSpPr>
        <p:spPr>
          <a:xfrm>
            <a:off x="6761551" y="1137203"/>
            <a:ext cx="872233" cy="140440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36DC218-0342-4823-9BD9-A9EE92731E5D}"/>
              </a:ext>
            </a:extLst>
          </p:cNvPr>
          <p:cNvSpPr/>
          <p:nvPr/>
        </p:nvSpPr>
        <p:spPr>
          <a:xfrm>
            <a:off x="7663342" y="1367409"/>
            <a:ext cx="4499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Помещения определяются Минским горисполкомом по согласованию с территориальными комиссиями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AD97A25-2A85-46DC-99B5-82B54670F4B7}"/>
              </a:ext>
            </a:extLst>
          </p:cNvPr>
          <p:cNvSpPr/>
          <p:nvPr/>
        </p:nvSpPr>
        <p:spPr>
          <a:xfrm>
            <a:off x="124032" y="2094546"/>
            <a:ext cx="657633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Предвыборные собрания, организуемые избирателями</a:t>
            </a:r>
            <a:endParaRPr lang="ru-RU" sz="1600" b="1" i="1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E6EDC40-EE4B-403A-BA12-389E6F7A6403}"/>
              </a:ext>
            </a:extLst>
          </p:cNvPr>
          <p:cNvSpPr/>
          <p:nvPr/>
        </p:nvSpPr>
        <p:spPr>
          <a:xfrm>
            <a:off x="1313234" y="2364627"/>
            <a:ext cx="108787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45 Избирательного кодекса</a:t>
            </a:r>
          </a:p>
          <a:p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Заявления о предоставлении помещений подаются кандидатами, доверенными лицами кандидатов, избирателями в соответствующие территориальные, окружные избирательные комиссии не позднее чем за два дня. Помещения предоставляются бесплатно в порядке очередности поступления заявлений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805C8E-4BAB-41E4-B9BC-5344FCFD18B9}"/>
              </a:ext>
            </a:extLst>
          </p:cNvPr>
          <p:cNvSpPr/>
          <p:nvPr/>
        </p:nvSpPr>
        <p:spPr>
          <a:xfrm>
            <a:off x="124032" y="3351459"/>
            <a:ext cx="73857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Массовые мероприятия (собрания вне помещений, митинги, пикетирование), проводимые кандидатами </a:t>
            </a:r>
            <a:r>
              <a:rPr lang="ru-RU" sz="1600" dirty="0"/>
              <a:t>в Президенты Республики Беларусь, в депутатами, их доверенными лицами в порядке, определенном статьей 45-1 Избирательного Кодекса, с целью осуществления предвыборной агитации. Могут проводиться с 8.00 до 22.00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BB61094-27F2-4166-93D0-913260F16096}"/>
              </a:ext>
            </a:extLst>
          </p:cNvPr>
          <p:cNvSpPr/>
          <p:nvPr/>
        </p:nvSpPr>
        <p:spPr>
          <a:xfrm>
            <a:off x="7843014" y="3565418"/>
            <a:ext cx="43376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 определяются Минским горисполкомом по согласованию с территориальными комиссиями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4106C55-F27E-445D-97F3-671EAD462508}"/>
              </a:ext>
            </a:extLst>
          </p:cNvPr>
          <p:cNvSpPr/>
          <p:nvPr/>
        </p:nvSpPr>
        <p:spPr>
          <a:xfrm>
            <a:off x="1313234" y="4696902"/>
            <a:ext cx="1086746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45-1 Избирательного кодекса</a:t>
            </a:r>
          </a:p>
          <a:p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Письменное уведомление в Мингорисполком не позднее чем за два дня. Одно уведомление может содержать сообщение об одном массовом мероприятии. Если на указанное место и время уже поступило уведомление, то в срок не позднее чем на следующий день после получения заявителю доводятся предложение об изменении места и (или) времени проведения массового мероприятия.</a:t>
            </a:r>
          </a:p>
        </p:txBody>
      </p:sp>
      <p:sp>
        <p:nvSpPr>
          <p:cNvPr id="18" name="Стрелка: штриховая вправо 17">
            <a:extLst>
              <a:ext uri="{FF2B5EF4-FFF2-40B4-BE49-F238E27FC236}">
                <a16:creationId xmlns:a16="http://schemas.microsoft.com/office/drawing/2014/main" id="{CF958BB4-9FB2-4534-9A38-B813AEC38CCF}"/>
              </a:ext>
            </a:extLst>
          </p:cNvPr>
          <p:cNvSpPr/>
          <p:nvPr/>
        </p:nvSpPr>
        <p:spPr>
          <a:xfrm>
            <a:off x="7374650" y="3783441"/>
            <a:ext cx="518269" cy="46166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F19A8F4-DC37-4764-91E0-FDC9AD74F5A0}"/>
              </a:ext>
            </a:extLst>
          </p:cNvPr>
          <p:cNvSpPr/>
          <p:nvPr/>
        </p:nvSpPr>
        <p:spPr>
          <a:xfrm>
            <a:off x="124032" y="5888457"/>
            <a:ext cx="7557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Массовые мероприятия, целью которых является осуществление </a:t>
            </a:r>
            <a:r>
              <a:rPr lang="ru-RU" sz="1600" dirty="0"/>
              <a:t>предвыборной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агитации</a:t>
            </a:r>
            <a:r>
              <a:rPr lang="ru-RU" sz="1600" dirty="0"/>
              <a:t>, агитации по референдуму, отзыву депутата, проводимых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ru-RU" sz="1600" dirty="0"/>
              <a:t> кандидатами, их доверенными лицами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3576F63-6350-4FE6-82F3-66361C28603F}"/>
              </a:ext>
            </a:extLst>
          </p:cNvPr>
          <p:cNvSpPr/>
          <p:nvPr/>
        </p:nvSpPr>
        <p:spPr>
          <a:xfrm>
            <a:off x="7935028" y="5856583"/>
            <a:ext cx="43376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Проводятся в соответствии с Законом «О массовых мероприятиях»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" name="Стрелка: штриховая вправо 19">
            <a:extLst>
              <a:ext uri="{FF2B5EF4-FFF2-40B4-BE49-F238E27FC236}">
                <a16:creationId xmlns:a16="http://schemas.microsoft.com/office/drawing/2014/main" id="{37E594DA-13E4-4269-834E-B9A9B39B8D8F}"/>
              </a:ext>
            </a:extLst>
          </p:cNvPr>
          <p:cNvSpPr/>
          <p:nvPr/>
        </p:nvSpPr>
        <p:spPr>
          <a:xfrm>
            <a:off x="6700362" y="6073122"/>
            <a:ext cx="1192557" cy="461665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3802625-6301-4E68-98F9-2793A439EC27}"/>
              </a:ext>
            </a:extLst>
          </p:cNvPr>
          <p:cNvSpPr/>
          <p:nvPr/>
        </p:nvSpPr>
        <p:spPr>
          <a:xfrm>
            <a:off x="124031" y="687548"/>
            <a:ext cx="7103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 подписей в поддержку выдвижения кандидатов </a:t>
            </a:r>
            <a:endParaRPr lang="ru-RU" i="1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Стрелка: штриховая вправо 20">
            <a:extLst>
              <a:ext uri="{FF2B5EF4-FFF2-40B4-BE49-F238E27FC236}">
                <a16:creationId xmlns:a16="http://schemas.microsoft.com/office/drawing/2014/main" id="{25BE79FE-B98B-49EA-85E0-3AE6EB123A3D}"/>
              </a:ext>
            </a:extLst>
          </p:cNvPr>
          <p:cNvSpPr/>
          <p:nvPr/>
        </p:nvSpPr>
        <p:spPr>
          <a:xfrm>
            <a:off x="5998095" y="716378"/>
            <a:ext cx="1635689" cy="33724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7E1A4B7-7F66-4039-AC4D-3E9D938FAEC5}"/>
              </a:ext>
            </a:extLst>
          </p:cNvPr>
          <p:cNvSpPr/>
          <p:nvPr/>
        </p:nvSpPr>
        <p:spPr>
          <a:xfrm>
            <a:off x="7681595" y="534685"/>
            <a:ext cx="4499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 проводить в местах, определенных Мингорисполкомом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906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0188E90-AF7F-4F01-94A6-61C5001EEC56}"/>
              </a:ext>
            </a:extLst>
          </p:cNvPr>
          <p:cNvSpPr/>
          <p:nvPr/>
        </p:nvSpPr>
        <p:spPr>
          <a:xfrm>
            <a:off x="228060" y="1660700"/>
            <a:ext cx="11735879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установленного порядка организации или проведения </a:t>
            </a:r>
            <a:r>
              <a:rPr lang="ru-RU" sz="2200" dirty="0"/>
              <a:t>собрания, митинга, уличного шествия, демонстрации, пикетирования, иного массового мероприятия, а равно публичные призывы к организации или проведению собрания, митинга, уличного шествия, демонстрации, пикетирования, иного массового мероприятия с нарушением установленного порядка их организации или проведения,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совершенные организатором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3A7EC1-F6BD-466D-A817-DBF8619E2C6D}"/>
              </a:ext>
            </a:extLst>
          </p:cNvPr>
          <p:cNvSpPr/>
          <p:nvPr/>
        </p:nvSpPr>
        <p:spPr>
          <a:xfrm>
            <a:off x="499991" y="123968"/>
            <a:ext cx="115927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Ответственность за нарушение порядка </a:t>
            </a:r>
          </a:p>
          <a:p>
            <a:pPr algn="ctr"/>
            <a:r>
              <a:rPr lang="ru-RU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организации и проведения массовых мероприятий </a:t>
            </a:r>
            <a:r>
              <a:rPr lang="ru-RU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9874FB5-A107-4572-A3F8-AA158F044827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5228971-0C3E-4B51-847B-91CAA8C9C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4ADFA9B-F7EE-4426-829E-A789BC47E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F2364A-1CBE-4B4D-AC89-9FDC97DBFDC6}"/>
              </a:ext>
            </a:extLst>
          </p:cNvPr>
          <p:cNvSpPr/>
          <p:nvPr/>
        </p:nvSpPr>
        <p:spPr>
          <a:xfrm>
            <a:off x="654308" y="3905318"/>
            <a:ext cx="5241308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/>
              <a:t>Пункт 2 статьи 24.23 Кодекса Республики Беларусь об административных правонарушениях </a:t>
            </a:r>
          </a:p>
          <a:p>
            <a:endParaRPr lang="ru-RU" sz="2200" dirty="0"/>
          </a:p>
          <a:p>
            <a:r>
              <a:rPr lang="ru-RU" sz="2200" i="1" u="sng" dirty="0"/>
              <a:t>Органы внутренних дел</a:t>
            </a:r>
            <a:endParaRPr lang="ru-RU" sz="2200" i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612F07-2274-4177-9F32-C5BBFB2A6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85" y="3575684"/>
            <a:ext cx="5542280" cy="303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1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0188E90-AF7F-4F01-94A6-61C5001EEC56}"/>
              </a:ext>
            </a:extLst>
          </p:cNvPr>
          <p:cNvSpPr/>
          <p:nvPr/>
        </p:nvSpPr>
        <p:spPr>
          <a:xfrm>
            <a:off x="585661" y="1391032"/>
            <a:ext cx="11850019" cy="26167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Организация и проведение мероприятия лицом, не включенным в реестр организаторов </a:t>
            </a:r>
            <a:r>
              <a:rPr lang="ru-RU" sz="2200" dirty="0">
                <a:ln w="0"/>
              </a:rPr>
              <a:t>культурно-зрелищных мероприятий (запрещенная предпринимательская деятельность). </a:t>
            </a:r>
            <a:r>
              <a:rPr lang="ru-RU" sz="2200" i="1" dirty="0">
                <a:ln w="0"/>
              </a:rPr>
              <a:t>Исключение могут составить мероприятия, проводимые для сотрудников</a:t>
            </a:r>
          </a:p>
          <a:p>
            <a:pPr marL="893763" indent="-350838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Часть 3 статьи 13.3 Кодекса об административных правонарушениях </a:t>
            </a:r>
          </a:p>
          <a:p>
            <a:pPr marL="542925">
              <a:lnSpc>
                <a:spcPts val="1400"/>
              </a:lnSpc>
              <a:spcBef>
                <a:spcPts val="1200"/>
              </a:spcBef>
            </a:pPr>
            <a:r>
              <a:rPr lang="ru-RU" i="1" u="sng" dirty="0"/>
              <a:t>Органы внутренних дел, Комитет государственного контроля, налоговые органы, органы </a:t>
            </a:r>
          </a:p>
          <a:p>
            <a:pPr marL="542925">
              <a:lnSpc>
                <a:spcPts val="1400"/>
              </a:lnSpc>
              <a:spcBef>
                <a:spcPts val="1200"/>
              </a:spcBef>
            </a:pPr>
            <a:r>
              <a:rPr lang="ru-RU" i="1" u="sng" dirty="0"/>
              <a:t>Министерства финансов, финансовых управлений (отделов) местных исполнительных и </a:t>
            </a:r>
          </a:p>
          <a:p>
            <a:pPr marL="542925">
              <a:lnSpc>
                <a:spcPts val="1400"/>
              </a:lnSpc>
              <a:spcBef>
                <a:spcPts val="1200"/>
              </a:spcBef>
            </a:pPr>
            <a:r>
              <a:rPr lang="ru-RU" i="1" u="sng" dirty="0"/>
              <a:t>распорядительных органов, органы государственной безопасности) </a:t>
            </a:r>
            <a:endParaRPr lang="ru-RU" sz="2200" i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3A7EC1-F6BD-466D-A817-DBF8619E2C6D}"/>
              </a:ext>
            </a:extLst>
          </p:cNvPr>
          <p:cNvSpPr/>
          <p:nvPr/>
        </p:nvSpPr>
        <p:spPr>
          <a:xfrm>
            <a:off x="124546" y="130024"/>
            <a:ext cx="119682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Ответственность за нарушение порядка </a:t>
            </a:r>
          </a:p>
          <a:p>
            <a:pPr algn="ctr"/>
            <a:r>
              <a:rPr lang="ru-RU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организации и проведения культурно-зрелищных мероприятий </a:t>
            </a:r>
            <a:r>
              <a:rPr lang="ru-RU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9874FB5-A107-4572-A3F8-AA158F044827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5228971-0C3E-4B51-847B-91CAA8C9C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4ADFA9B-F7EE-4426-829E-A789BC47E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52AED6F-580C-4A74-B862-2D9221A67F8C}"/>
              </a:ext>
            </a:extLst>
          </p:cNvPr>
          <p:cNvSpPr/>
          <p:nvPr/>
        </p:nvSpPr>
        <p:spPr>
          <a:xfrm>
            <a:off x="5467164" y="4191564"/>
            <a:ext cx="6375233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Отсутствие свидетельства на право организации и </a:t>
            </a:r>
          </a:p>
          <a:p>
            <a:pPr algn="r"/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проведения культурно-зрелищного мероприятия</a:t>
            </a:r>
          </a:p>
          <a:p>
            <a:pPr marL="893763" indent="-350838" algn="r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Статьи 13.26 Кодекса об административных правонарушениях </a:t>
            </a:r>
          </a:p>
          <a:p>
            <a:pPr marL="542925" algn="r">
              <a:spcBef>
                <a:spcPts val="1200"/>
              </a:spcBef>
            </a:pPr>
            <a:r>
              <a:rPr lang="ru-RU" i="1" u="sng" dirty="0"/>
              <a:t>Комитет государственного контроля</a:t>
            </a:r>
            <a:endParaRPr lang="ru-RU" sz="2200" i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4F0424-F1DD-4092-B54A-C3D84D4E1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46" y="4324250"/>
            <a:ext cx="4171609" cy="22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72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7D98D9-3735-403B-890F-FB87DEE0E6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82" t="17191" r="13494" b="16334"/>
          <a:stretch/>
        </p:blipFill>
        <p:spPr>
          <a:xfrm>
            <a:off x="8702263" y="583660"/>
            <a:ext cx="2865976" cy="278850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F2364A-1CBE-4B4D-AC89-9FDC97DBFDC6}"/>
              </a:ext>
            </a:extLst>
          </p:cNvPr>
          <p:cNvSpPr/>
          <p:nvPr/>
        </p:nvSpPr>
        <p:spPr>
          <a:xfrm>
            <a:off x="285932" y="446685"/>
            <a:ext cx="118044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/>
              <a:t>Реабилитация нацизма (ст. 130-1)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Нарушение законодательства о СМИ (ст. 198-1)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Незаконные действия в отношении информации о частной жизни и 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ln w="0"/>
              </a:rPr>
              <a:t>       персональных данных (ст. 203-1)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Несоблюдение мер защиты персональных данных (ст. 203-2)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Массовые беспорядки (ст. 293)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Осквернение сооружений и порча имущества ( ст. 341)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Пропаганда или публичное демонстрирование, изготовление, распространение нацистской символики и атрибутики (ст. 341-1)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Организация и подготовка действий, грубо нарушающих общественный порядок, либо активное участие в них (ст. 342)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Неоднократное нарушение порядка организации или проведения массовых мероприятий (ст. 342-2)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Призывы к мерам ограничительного характера (санкциям), иным действиям, направленным на причинение вреда национальной безопасности Республики Беларусь (ст. 361)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Публикации призывов к организации или проведению незаконных собрания, митинга, уличного шествия, демонстрации, пикетирования либо вовлечение к участию в них (ст. 369-З)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3A7EC1-F6BD-466D-A817-DBF8619E2C6D}"/>
              </a:ext>
            </a:extLst>
          </p:cNvPr>
          <p:cNvSpPr/>
          <p:nvPr/>
        </p:nvSpPr>
        <p:spPr>
          <a:xfrm>
            <a:off x="1040860" y="163451"/>
            <a:ext cx="108652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Это нарушение законодательства и влечет ответственность </a:t>
            </a:r>
            <a:r>
              <a:rPr lang="ru-RU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9874FB5-A107-4572-A3F8-AA158F044827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5228971-0C3E-4B51-847B-91CAA8C9C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4ADFA9B-F7EE-4426-829E-A789BC47E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4824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7BB8CE-B8EF-4E4C-84E3-A41B62165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9366"/>
            <a:ext cx="12192000" cy="169594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413BB5-0289-4969-9280-2AC430ACF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826" y="373555"/>
            <a:ext cx="7403976" cy="218489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68FF72-38CC-46D8-8110-6A958522A7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785" t="12937" r="14463" b="14752"/>
          <a:stretch/>
        </p:blipFill>
        <p:spPr>
          <a:xfrm>
            <a:off x="6804423" y="2208378"/>
            <a:ext cx="4018242" cy="42175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6E0910-3F54-40A3-91E6-726AC64534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67" r="50000"/>
          <a:stretch/>
        </p:blipFill>
        <p:spPr>
          <a:xfrm>
            <a:off x="1509205" y="2168201"/>
            <a:ext cx="3941684" cy="42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0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0" y="806494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Электоральный суверенитет Республики Беларусь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0F3D9E-8D5F-4630-A981-F6EE494014F4}"/>
              </a:ext>
            </a:extLst>
          </p:cNvPr>
          <p:cNvSpPr/>
          <p:nvPr/>
        </p:nvSpPr>
        <p:spPr>
          <a:xfrm>
            <a:off x="5197812" y="1690083"/>
            <a:ext cx="666387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/>
              <a:t>неотъемлемое и исключительное право государства </a:t>
            </a:r>
          </a:p>
          <a:p>
            <a:pPr algn="ctr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 и независимо </a:t>
            </a:r>
          </a:p>
          <a:p>
            <a:pPr algn="ctr"/>
            <a:r>
              <a:rPr lang="ru-RU" sz="2200" dirty="0"/>
              <a:t>организовывать и проводить выборы, </a:t>
            </a:r>
          </a:p>
          <a:p>
            <a:pPr algn="ctr"/>
            <a:r>
              <a:rPr lang="ru-RU" sz="2200" dirty="0"/>
              <a:t>референдумы в целях обеспечения реализации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полновластия народа и свободы его выбора </a:t>
            </a:r>
          </a:p>
          <a:p>
            <a:pPr algn="ctr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верховенстве </a:t>
            </a:r>
          </a:p>
          <a:p>
            <a:pPr algn="ctr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Конституции Республики Беларусь </a:t>
            </a:r>
          </a:p>
          <a:p>
            <a:pPr algn="ctr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национального законодательства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2200" dirty="0"/>
              <a:t>недопущения вмешательства в избирательный процесс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17AF781-0CC3-4CEA-85B5-37F9E054EAA7}"/>
              </a:ext>
            </a:extLst>
          </p:cNvPr>
          <p:cNvSpPr/>
          <p:nvPr/>
        </p:nvSpPr>
        <p:spPr>
          <a:xfrm>
            <a:off x="2" y="5405216"/>
            <a:ext cx="1219199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 новой Концепции национальной безопасности Республики Беларусь. </a:t>
            </a:r>
          </a:p>
          <a:p>
            <a:pPr algn="ctr">
              <a:spcBef>
                <a:spcPts val="600"/>
              </a:spcBef>
            </a:pPr>
            <a:r>
              <a:rPr lang="ru-RU" b="1" dirty="0">
                <a:solidFill>
                  <a:srgbClr val="002060"/>
                </a:solidFill>
              </a:rPr>
              <a:t>Постановление Совета Безопасности Республики Беларусь от 06.03.2023 N 1 </a:t>
            </a:r>
          </a:p>
          <a:p>
            <a:pPr algn="ctr">
              <a:spcBef>
                <a:spcPts val="600"/>
              </a:spcBef>
            </a:pPr>
            <a:r>
              <a:rPr lang="ru-RU" b="1" dirty="0">
                <a:solidFill>
                  <a:srgbClr val="002060"/>
                </a:solidFill>
              </a:rPr>
              <a:t>"О рассмотрении проекта новой Концепции национальной безопасности Республики Беларусь"</a:t>
            </a:r>
            <a:endParaRPr lang="ru-RU" sz="2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47359E-5EA5-46B6-8A62-41E4BF4C8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10" y="1969703"/>
            <a:ext cx="4740247" cy="264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4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FB452D-AE59-4050-84F1-C80F5D6AC141}"/>
              </a:ext>
            </a:extLst>
          </p:cNvPr>
          <p:cNvSpPr/>
          <p:nvPr/>
        </p:nvSpPr>
        <p:spPr>
          <a:xfrm>
            <a:off x="458059" y="999634"/>
            <a:ext cx="48557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Президент Беларуси Александр Лукашенко подписал Указы </a:t>
            </a:r>
          </a:p>
          <a:p>
            <a:r>
              <a:rPr lang="ru-RU" sz="2800" b="1" dirty="0"/>
              <a:t>«О назначении выборов депутатов» и «О назначении выборов в Совет Республики Национального собрания Республики Беларусь». </a:t>
            </a:r>
            <a:endParaRPr lang="ru-BY" sz="2800" b="1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239446A-6D8F-4DC1-9386-2221CD7ABF58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933B3F44-42E7-4D24-BC05-81233E376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D685F4F7-49B1-41C8-B343-83ABBA538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BFDCF7E-594F-4ECF-A711-766FA53A6ED4}"/>
              </a:ext>
            </a:extLst>
          </p:cNvPr>
          <p:cNvSpPr/>
          <p:nvPr/>
        </p:nvSpPr>
        <p:spPr>
          <a:xfrm>
            <a:off x="394138" y="5165145"/>
            <a:ext cx="11293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Данными документами в соответствии с требованиями Конституции предусматривается проведение выборов в Палату представителей Национального собрания восьмого созыва и местные Советы депутатов двадцать девятого созыва в единый день голосования - 25 февраля 2024 года, а в Совет Республики Национального собрания восьмого созыва - 4 апреля 2024 года.</a:t>
            </a:r>
            <a:endParaRPr lang="ru-BY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4B7BF1-746C-4E8A-92A7-751A1C674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007" y="637049"/>
            <a:ext cx="6038372" cy="426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1E6EFB-B259-456C-8BFE-ABF1E7A890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94" t="53750" r="12188" b="29861"/>
          <a:stretch/>
        </p:blipFill>
        <p:spPr>
          <a:xfrm>
            <a:off x="0" y="733425"/>
            <a:ext cx="12286432" cy="147637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CA1B6C3-C1D0-4FFC-BF38-EE247E4FEDA5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818F8EA-BCDE-4F38-9291-C5729928B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E4AE0F52-3283-4866-BAAA-6CAFCAE3E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876B8F3-DAD5-41AF-87DA-A9DC088577D9}"/>
              </a:ext>
            </a:extLst>
          </p:cNvPr>
          <p:cNvSpPr/>
          <p:nvPr/>
        </p:nvSpPr>
        <p:spPr>
          <a:xfrm>
            <a:off x="1335169" y="3059668"/>
            <a:ext cx="118037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25 февраля 2024 года - </a:t>
            </a:r>
            <a:r>
              <a:rPr lang="ru-RU" sz="2400" b="1" dirty="0"/>
              <a:t>Выборы депутатов в единый день голосования</a:t>
            </a:r>
            <a:r>
              <a:rPr lang="ru-RU" b="1" dirty="0"/>
              <a:t> </a:t>
            </a:r>
          </a:p>
          <a:p>
            <a:pPr algn="just"/>
            <a:endParaRPr lang="ru-BY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97529D1-B280-4BF9-BE98-FF97509D6C0C}"/>
              </a:ext>
            </a:extLst>
          </p:cNvPr>
          <p:cNvSpPr/>
          <p:nvPr/>
        </p:nvSpPr>
        <p:spPr>
          <a:xfrm>
            <a:off x="1335168" y="4185081"/>
            <a:ext cx="118037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4 апреля 2024 года - </a:t>
            </a:r>
            <a:r>
              <a:rPr lang="ru-RU" sz="2400" b="1" dirty="0"/>
              <a:t>Выборы членов Совета Республики Национального </a:t>
            </a:r>
          </a:p>
          <a:p>
            <a:pPr algn="just"/>
            <a:r>
              <a:rPr lang="ru-RU" sz="2400" b="1" dirty="0"/>
              <a:t>                                              собрания Республики Беларусь восьмого созыва</a:t>
            </a:r>
          </a:p>
          <a:p>
            <a:pPr algn="just"/>
            <a:r>
              <a:rPr lang="ru-RU" b="1" dirty="0"/>
              <a:t> </a:t>
            </a:r>
          </a:p>
          <a:p>
            <a:pPr algn="just"/>
            <a:endParaRPr lang="ru-BY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8DC1113-F31A-442C-BFD3-40A27666D1A1}"/>
              </a:ext>
            </a:extLst>
          </p:cNvPr>
          <p:cNvSpPr/>
          <p:nvPr/>
        </p:nvSpPr>
        <p:spPr>
          <a:xfrm>
            <a:off x="1335167" y="5587493"/>
            <a:ext cx="118037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Не позднее 20 июля 2025 года - </a:t>
            </a:r>
            <a:r>
              <a:rPr lang="ru-RU" sz="2400" b="1" dirty="0"/>
              <a:t>Выборы Президента Республики Беларусь</a:t>
            </a:r>
            <a:r>
              <a:rPr lang="ru-RU" b="1" dirty="0"/>
              <a:t>  </a:t>
            </a:r>
          </a:p>
          <a:p>
            <a:pPr algn="just"/>
            <a:endParaRPr lang="ru-BY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E4B9BFC-F4AF-4546-8604-DF44A36E74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62" t="13270" r="3935" b="12972"/>
          <a:stretch/>
        </p:blipFill>
        <p:spPr>
          <a:xfrm>
            <a:off x="296238" y="2626755"/>
            <a:ext cx="1026870" cy="9638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8F8958B-08F4-4F6C-AD8A-EDCBF8FFF2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238" y="3928206"/>
            <a:ext cx="1024217" cy="9693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F88C976-3A97-4178-A26E-C4F96F5CDF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068" y="5190804"/>
            <a:ext cx="102421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79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47F0F7-064D-4471-A5AD-0307388FE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886" y="0"/>
            <a:ext cx="12456886" cy="699989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191668"/>
            <a:ext cx="11024681" cy="64633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Электоральный суверенитет Республики Беларусь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D9ACA2A-D1B3-4075-A9C0-F671BB5EC3E3}"/>
              </a:ext>
            </a:extLst>
          </p:cNvPr>
          <p:cNvSpPr/>
          <p:nvPr/>
        </p:nvSpPr>
        <p:spPr>
          <a:xfrm>
            <a:off x="0" y="2696652"/>
            <a:ext cx="11572875" cy="383181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95350" indent="-263525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</a:rPr>
              <a:t>гражданин Республики Беларусь </a:t>
            </a:r>
            <a:r>
              <a:rPr lang="ru-RU" sz="2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рождению</a:t>
            </a:r>
            <a:r>
              <a:rPr lang="ru-RU" sz="2200" dirty="0">
                <a:solidFill>
                  <a:srgbClr val="002060"/>
                </a:solidFill>
              </a:rPr>
              <a:t>, </a:t>
            </a:r>
          </a:p>
          <a:p>
            <a:pPr marL="895350" indent="-263525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</a:rPr>
              <a:t>не моложе 40 лет, </a:t>
            </a:r>
          </a:p>
          <a:p>
            <a:pPr marL="895350" indent="-263525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</a:rPr>
              <a:t>обладающий избирательным правом</a:t>
            </a:r>
          </a:p>
          <a:p>
            <a:pPr marL="895350" indent="-263525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</a:rPr>
              <a:t>постоянно </a:t>
            </a:r>
            <a:r>
              <a:rPr lang="ru-RU" sz="2200" b="1" dirty="0">
                <a:solidFill>
                  <a:srgbClr val="002060"/>
                </a:solidFill>
              </a:rPr>
              <a:t>проживающий в Республике Беларусь не менее 20 лет</a:t>
            </a:r>
            <a:r>
              <a:rPr lang="ru-RU" sz="2200" dirty="0">
                <a:solidFill>
                  <a:srgbClr val="002060"/>
                </a:solidFill>
              </a:rPr>
              <a:t> непосредственно перед выборами, </a:t>
            </a:r>
          </a:p>
          <a:p>
            <a:pPr marL="895350" indent="-263525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</a:rPr>
              <a:t>не имеющий и не имевший ранее гражданства иностранного государства либо вида на жительство или иного документа иностранного государства, дающего право на льготы и другие преимущества.</a:t>
            </a:r>
          </a:p>
          <a:p>
            <a:pPr marL="10795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3ED0274-6090-4DB8-8A90-3B01C8648E3C}"/>
              </a:ext>
            </a:extLst>
          </p:cNvPr>
          <p:cNvSpPr/>
          <p:nvPr/>
        </p:nvSpPr>
        <p:spPr>
          <a:xfrm>
            <a:off x="1682681" y="1948233"/>
            <a:ext cx="9890194" cy="55399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000" b="1" dirty="0">
                <a:solidFill>
                  <a:srgbClr val="002060"/>
                </a:solidFill>
              </a:rPr>
              <a:t>Президентом Республики Беларусь может быть избран </a:t>
            </a:r>
          </a:p>
        </p:txBody>
      </p:sp>
    </p:spTree>
    <p:extLst>
      <p:ext uri="{BB962C8B-B14F-4D97-AF65-F5344CB8AC3E}">
        <p14:creationId xmlns:p14="http://schemas.microsoft.com/office/powerpoint/2010/main" val="3565242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57E46A7-5B34-42EE-8706-4AF19E413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041" y="4296794"/>
            <a:ext cx="2256437" cy="188076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50389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Электоральный суверенитет Республики Беларусь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0F3D9E-8D5F-4630-A981-F6EE494014F4}"/>
              </a:ext>
            </a:extLst>
          </p:cNvPr>
          <p:cNvSpPr/>
          <p:nvPr/>
        </p:nvSpPr>
        <p:spPr>
          <a:xfrm>
            <a:off x="165789" y="567770"/>
            <a:ext cx="11033153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могут быть выдвинуты кандидатами</a:t>
            </a:r>
            <a:endParaRPr lang="ru-RU" sz="2600" dirty="0"/>
          </a:p>
          <a:p>
            <a:pPr marL="630238">
              <a:spcBef>
                <a:spcPts val="1200"/>
              </a:spcBef>
            </a:pPr>
            <a:r>
              <a:rPr lang="ru-RU" sz="1600" b="1" dirty="0"/>
              <a:t>в Президенты Республики Беларусь, </a:t>
            </a:r>
          </a:p>
          <a:p>
            <a:pPr marL="630238">
              <a:spcBef>
                <a:spcPts val="1200"/>
              </a:spcBef>
            </a:pPr>
            <a:r>
              <a:rPr lang="ru-RU" sz="1600" b="1" dirty="0"/>
              <a:t>в депутаты Палаты представителей Национального собрания Республики Беларусь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лица, не являющиеся гражданами Республики Беларусь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лица, имеющие гражданство (подданство) иностранного государства, 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лица, имеющие иной документ иностранного государства предоставляющий им льготы  и преимущества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граждане, в отношении которых имеются вступивший в законную силу обвинительный приговор суда</a:t>
            </a:r>
          </a:p>
          <a:p>
            <a:pPr marL="538163" indent="92075">
              <a:spcBef>
                <a:spcPts val="3000"/>
              </a:spcBef>
            </a:pPr>
            <a:r>
              <a:rPr lang="ru-RU" sz="1600" b="1" dirty="0"/>
              <a:t>в депутаты Минского городского Совета депутатов</a:t>
            </a:r>
          </a:p>
          <a:p>
            <a:pPr marL="1879600" indent="-355600">
              <a:lnSpc>
                <a:spcPts val="9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лица, не являющиеся гражданами Республики Беларусь (кроме граждан РФ, постоянно проживающих в Республике Беларусь)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граждане, имеющие неснятую или непогашенную судимость</a:t>
            </a:r>
          </a:p>
          <a:p>
            <a:pPr marL="447675" indent="182563">
              <a:spcBef>
                <a:spcPts val="1200"/>
              </a:spcBef>
            </a:pPr>
            <a:r>
              <a:rPr lang="ru-RU" sz="1600" b="1" dirty="0"/>
              <a:t>в делегаты Всебелорусского народного собрания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лица, не являющиеся гражданами Республики Беларусь 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граждане, имеющие неснятую или непогашенную судимость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лица, имеющие гражданство (подданство) иностранного государства, 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лица, имеющие иной документ иностранного государства предоставляющий им льготы  и преимущества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endParaRPr lang="ru-RU" sz="1600" dirty="0"/>
          </a:p>
          <a:p>
            <a:pPr marL="447675">
              <a:spcBef>
                <a:spcPts val="1200"/>
              </a:spcBef>
            </a:pPr>
            <a:endParaRPr lang="ru-RU" sz="16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884177-1286-4D2F-BBE0-2B16C4B03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35" y="738280"/>
            <a:ext cx="2269023" cy="2023968"/>
          </a:xfrm>
          <a:prstGeom prst="rect">
            <a:avLst/>
          </a:prstGeom>
        </p:spPr>
      </p:pic>
      <p:sp>
        <p:nvSpPr>
          <p:cNvPr id="14" name="Символ &quot;Запрещено&quot; 13">
            <a:extLst>
              <a:ext uri="{FF2B5EF4-FFF2-40B4-BE49-F238E27FC236}">
                <a16:creationId xmlns:a16="http://schemas.microsoft.com/office/drawing/2014/main" id="{65338439-882E-41A8-80AC-3DB8F9935443}"/>
              </a:ext>
            </a:extLst>
          </p:cNvPr>
          <p:cNvSpPr/>
          <p:nvPr/>
        </p:nvSpPr>
        <p:spPr>
          <a:xfrm>
            <a:off x="9432033" y="696720"/>
            <a:ext cx="2144737" cy="2023968"/>
          </a:xfrm>
          <a:prstGeom prst="noSmoking">
            <a:avLst>
              <a:gd name="adj" fmla="val 12475"/>
            </a:avLst>
          </a:prstGeom>
          <a:solidFill>
            <a:srgbClr val="FF0000">
              <a:alpha val="6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имвол &quot;Запрещено&quot; 16">
            <a:extLst>
              <a:ext uri="{FF2B5EF4-FFF2-40B4-BE49-F238E27FC236}">
                <a16:creationId xmlns:a16="http://schemas.microsoft.com/office/drawing/2014/main" id="{6D698C28-5CF4-46B6-A79B-EC29CD133C52}"/>
              </a:ext>
            </a:extLst>
          </p:cNvPr>
          <p:cNvSpPr/>
          <p:nvPr/>
        </p:nvSpPr>
        <p:spPr>
          <a:xfrm>
            <a:off x="9773335" y="4372117"/>
            <a:ext cx="1963256" cy="1747603"/>
          </a:xfrm>
          <a:prstGeom prst="noSmoking">
            <a:avLst>
              <a:gd name="adj" fmla="val 12475"/>
            </a:avLst>
          </a:prstGeom>
          <a:solidFill>
            <a:srgbClr val="FF0000">
              <a:alpha val="6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83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05896" y="76299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Электоральный суверенитет Республики Беларусь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F4E4B48-27C1-43B8-93AC-5AD2205EA170}"/>
              </a:ext>
            </a:extLst>
          </p:cNvPr>
          <p:cNvSpPr/>
          <p:nvPr/>
        </p:nvSpPr>
        <p:spPr>
          <a:xfrm>
            <a:off x="242761" y="1076801"/>
            <a:ext cx="114310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имеют права избирать и быть избранными </a:t>
            </a:r>
          </a:p>
          <a:p>
            <a:pPr marL="1879600" indent="-35560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/>
              <a:t>граждане, признанные судом недееспособными</a:t>
            </a:r>
          </a:p>
          <a:p>
            <a:pPr marL="1879600" indent="-35560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/>
              <a:t>лица, содержащиеся по приговору суда в местах лишения свободы</a:t>
            </a:r>
            <a:endParaRPr lang="ru-RU" sz="2200" b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D7844A-A3E2-4F11-9E2C-4068FECD05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76" y="3091904"/>
            <a:ext cx="5628290" cy="3411332"/>
          </a:xfrm>
          <a:prstGeom prst="rect">
            <a:avLst/>
          </a:prstGeom>
        </p:spPr>
      </p:pic>
      <p:sp>
        <p:nvSpPr>
          <p:cNvPr id="16" name="Символ &quot;Запрещено&quot; 15">
            <a:extLst>
              <a:ext uri="{FF2B5EF4-FFF2-40B4-BE49-F238E27FC236}">
                <a16:creationId xmlns:a16="http://schemas.microsoft.com/office/drawing/2014/main" id="{087436AE-D579-4077-92A1-41C9FF4C6A05}"/>
              </a:ext>
            </a:extLst>
          </p:cNvPr>
          <p:cNvSpPr/>
          <p:nvPr/>
        </p:nvSpPr>
        <p:spPr>
          <a:xfrm>
            <a:off x="4781071" y="3716701"/>
            <a:ext cx="2214700" cy="2161738"/>
          </a:xfrm>
          <a:prstGeom prst="noSmoking">
            <a:avLst>
              <a:gd name="adj" fmla="val 12475"/>
            </a:avLst>
          </a:prstGeom>
          <a:solidFill>
            <a:srgbClr val="FF0000">
              <a:alpha val="6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09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191668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Электоральный суверенитет Республики Беларусь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0F3D9E-8D5F-4630-A981-F6EE494014F4}"/>
              </a:ext>
            </a:extLst>
          </p:cNvPr>
          <p:cNvSpPr/>
          <p:nvPr/>
        </p:nvSpPr>
        <p:spPr>
          <a:xfrm>
            <a:off x="3107987" y="1344370"/>
            <a:ext cx="8681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</a:t>
            </a:r>
            <a:r>
              <a:rPr lang="ru-RU" sz="2200" b="1" dirty="0"/>
              <a:t>вносить</a:t>
            </a:r>
            <a:r>
              <a:rPr lang="ru-RU" sz="2200" dirty="0"/>
              <a:t> </a:t>
            </a:r>
            <a:r>
              <a:rPr lang="ru-RU" sz="2200" b="1" dirty="0"/>
              <a:t>пожертвования в избирательные фонды </a:t>
            </a:r>
            <a:r>
              <a:rPr lang="ru-RU" sz="2200" dirty="0"/>
              <a:t>лиц, выдвигаемых кандидатами в Президенты Республики Беларусь, в депутаты</a:t>
            </a:r>
          </a:p>
          <a:p>
            <a:pPr marL="1343025" indent="-447675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002060"/>
                </a:solidFill>
              </a:rPr>
              <a:t>иностранным государствам и организациям, </a:t>
            </a:r>
          </a:p>
          <a:p>
            <a:pPr marL="1343025" indent="-447675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002060"/>
                </a:solidFill>
              </a:rPr>
              <a:t>иностранным гражданам и лицам без гражданства,</a:t>
            </a:r>
          </a:p>
          <a:p>
            <a:pPr marL="1343025" indent="-447675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002060"/>
                </a:solidFill>
              </a:rPr>
              <a:t>международным организациям, </a:t>
            </a:r>
          </a:p>
          <a:p>
            <a:pPr marL="1343025" indent="-447675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002060"/>
                </a:solidFill>
              </a:rPr>
              <a:t>организациям, получавшим иностранную безвозмездную помощь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025B83-562A-42E4-B360-7C3525A9A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2" y="2278262"/>
            <a:ext cx="2935221" cy="228956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A0E48B4-897F-4EAE-9A3B-3B8682BFFB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734" y="5129116"/>
            <a:ext cx="2304189" cy="140411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F4E4B48-27C1-43B8-93AC-5AD2205EA170}"/>
              </a:ext>
            </a:extLst>
          </p:cNvPr>
          <p:cNvSpPr/>
          <p:nvPr/>
        </p:nvSpPr>
        <p:spPr>
          <a:xfrm>
            <a:off x="164622" y="5074200"/>
            <a:ext cx="97823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</a:t>
            </a:r>
            <a:r>
              <a:rPr lang="ru-RU" sz="2200" b="1" dirty="0"/>
              <a:t>осуществлять агитацию </a:t>
            </a:r>
            <a:r>
              <a:rPr lang="ru-RU" sz="2200" dirty="0"/>
              <a:t>за кандидата в Президенты Республики Беларусь, в депутаты, оплачиваемую </a:t>
            </a:r>
            <a:r>
              <a:rPr lang="ru-RU" sz="2200" b="1" dirty="0"/>
              <a:t>из средств избирательных фондов других кандидатов.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1EE927D-E939-42B2-BB93-7DFAAA3EE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2" y="1459850"/>
            <a:ext cx="2951507" cy="81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642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1570</TotalTime>
  <Words>2357</Words>
  <Application>Microsoft Office PowerPoint</Application>
  <PresentationFormat>Широкоэкранный</PresentationFormat>
  <Paragraphs>286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Шимкович Евгения Евгеньевна</dc:creator>
  <cp:lastModifiedBy>Жук Алеся Чеславовна</cp:lastModifiedBy>
  <cp:revision>168</cp:revision>
  <cp:lastPrinted>2023-10-17T06:47:46Z</cp:lastPrinted>
  <dcterms:created xsi:type="dcterms:W3CDTF">2022-09-28T20:23:27Z</dcterms:created>
  <dcterms:modified xsi:type="dcterms:W3CDTF">2024-02-07T06:00:35Z</dcterms:modified>
</cp:coreProperties>
</file>