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37" r:id="rId1"/>
  </p:sldMasterIdLst>
  <p:notesMasterIdLst>
    <p:notesMasterId r:id="rId18"/>
  </p:notesMasterIdLst>
  <p:handoutMasterIdLst>
    <p:handoutMasterId r:id="rId19"/>
  </p:handoutMasterIdLst>
  <p:sldIdLst>
    <p:sldId id="256" r:id="rId2"/>
    <p:sldId id="375" r:id="rId3"/>
    <p:sldId id="373" r:id="rId4"/>
    <p:sldId id="374" r:id="rId5"/>
    <p:sldId id="376" r:id="rId6"/>
    <p:sldId id="364" r:id="rId7"/>
    <p:sldId id="377" r:id="rId8"/>
    <p:sldId id="362" r:id="rId9"/>
    <p:sldId id="372" r:id="rId10"/>
    <p:sldId id="366" r:id="rId11"/>
    <p:sldId id="367" r:id="rId12"/>
    <p:sldId id="378" r:id="rId13"/>
    <p:sldId id="381" r:id="rId14"/>
    <p:sldId id="379" r:id="rId15"/>
    <p:sldId id="380" r:id="rId16"/>
    <p:sldId id="370" r:id="rId17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408043"/>
    <a:srgbClr val="1D1DA3"/>
    <a:srgbClr val="F0F0F0"/>
    <a:srgbClr val="E1E1E1"/>
    <a:srgbClr val="FFFFFF"/>
    <a:srgbClr val="E6DACC"/>
    <a:srgbClr val="5CB30D"/>
    <a:srgbClr val="CCE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9"/>
  </p:normalViewPr>
  <p:slideViewPr>
    <p:cSldViewPr snapToGrid="0">
      <p:cViewPr varScale="1">
        <p:scale>
          <a:sx n="54" d="100"/>
          <a:sy n="54" d="100"/>
        </p:scale>
        <p:origin x="8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252A95-CA6E-40B8-8FC4-8E33D44F0261}" type="doc">
      <dgm:prSet loTypeId="urn:microsoft.com/office/officeart/2005/8/layout/h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9E58A-098B-4A7A-85C8-A7050E9ADD86}">
      <dgm:prSet phldrT="[Текст]" custT="1"/>
      <dgm:spPr/>
      <dgm:t>
        <a:bodyPr/>
        <a:lstStyle/>
        <a:p>
          <a:r>
            <a:rPr lang="ru-RU" sz="1400" b="1" u="sng" dirty="0"/>
            <a:t>Стандартизация</a:t>
          </a:r>
        </a:p>
      </dgm:t>
    </dgm:pt>
    <dgm:pt modelId="{054255CF-FE20-420A-8A98-C3A773D2599C}" type="parTrans" cxnId="{3A30E331-CB18-4384-BD9E-E8F6F6D8336E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6F3DD8E0-D2CD-4F56-8B54-82909935AC16}" type="sibTrans" cxnId="{3A30E331-CB18-4384-BD9E-E8F6F6D8336E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DCA86721-392D-4C19-A5C9-902541BE63D6}">
      <dgm:prSet phldrT="[Текст]" custT="1"/>
      <dgm:spPr/>
      <dgm:t>
        <a:bodyPr anchor="ctr" anchorCtr="0"/>
        <a:lstStyle/>
        <a:p>
          <a:r>
            <a:rPr lang="en-US" sz="1400" b="1" dirty="0"/>
            <a:t>ISO</a:t>
          </a:r>
          <a:r>
            <a:rPr lang="ru-RU" sz="1400" b="1" dirty="0"/>
            <a:t>,</a:t>
          </a:r>
          <a:r>
            <a:rPr lang="en-US" sz="1400" b="1" dirty="0"/>
            <a:t> IEC</a:t>
          </a:r>
          <a:r>
            <a:rPr lang="ru-RU" sz="1400" b="1" dirty="0"/>
            <a:t>, СЕ</a:t>
          </a:r>
          <a:r>
            <a:rPr lang="en-US" sz="1400" b="1" dirty="0"/>
            <a:t>N/</a:t>
          </a:r>
          <a:r>
            <a:rPr lang="ru-RU" sz="1400" b="1" dirty="0"/>
            <a:t>СЕ</a:t>
          </a:r>
          <a:r>
            <a:rPr lang="en-US" sz="1400" b="1" dirty="0"/>
            <a:t>N</a:t>
          </a:r>
          <a:r>
            <a:rPr lang="ru-RU" sz="1400" b="1" dirty="0"/>
            <a:t>Е</a:t>
          </a:r>
          <a:r>
            <a:rPr lang="en-US" sz="1400" b="1" dirty="0"/>
            <a:t>L</a:t>
          </a:r>
          <a:r>
            <a:rPr lang="ru-RU" sz="1400" b="1" dirty="0"/>
            <a:t>Е</a:t>
          </a:r>
          <a:r>
            <a:rPr lang="en-US" sz="1400" b="1" dirty="0"/>
            <a:t>C</a:t>
          </a:r>
          <a:r>
            <a:rPr lang="ru-RU" sz="1400" b="1" dirty="0"/>
            <a:t>, </a:t>
          </a:r>
          <a:r>
            <a:rPr lang="en-US" sz="1400" b="1" dirty="0"/>
            <a:t>EASC</a:t>
          </a:r>
          <a:endParaRPr lang="ru-RU" sz="1400" b="1" dirty="0"/>
        </a:p>
      </dgm:t>
    </dgm:pt>
    <dgm:pt modelId="{13EE896F-79AC-4208-8A83-EF5935706200}" type="parTrans" cxnId="{9CA02CAF-305B-4168-9556-001C1AFEF751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D55D9A1C-8AEA-4F10-923B-92DC3484A651}" type="sibTrans" cxnId="{9CA02CAF-305B-4168-9556-001C1AFEF751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AF88042A-CC40-4C0E-BDD1-3F25A8A15F5B}">
      <dgm:prSet phldrT="[Текст]" custT="1"/>
      <dgm:spPr/>
      <dgm:t>
        <a:bodyPr/>
        <a:lstStyle/>
        <a:p>
          <a:r>
            <a:rPr lang="ru-RU" sz="1400" b="1" u="sng"/>
            <a:t>Метрология</a:t>
          </a:r>
          <a:endParaRPr lang="ru-RU" sz="1400" b="1" u="sng" dirty="0"/>
        </a:p>
      </dgm:t>
    </dgm:pt>
    <dgm:pt modelId="{5BDC173C-7CE6-4773-BB69-5BE689C2ADBF}" type="parTrans" cxnId="{859BDBA4-CF15-4409-93CB-0889A0619E56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535BE757-6182-4B4A-A2EF-CBCC4D601D75}" type="sibTrans" cxnId="{859BDBA4-CF15-4409-93CB-0889A0619E56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A13B1519-5C24-4E3A-AFA8-F8B3E2509A49}">
      <dgm:prSet phldrT="[Текст]" custT="1"/>
      <dgm:spPr/>
      <dgm:t>
        <a:bodyPr anchor="ctr" anchorCtr="0"/>
        <a:lstStyle/>
        <a:p>
          <a:r>
            <a:rPr lang="en-US" sz="1400" b="1"/>
            <a:t>OIML</a:t>
          </a:r>
          <a:r>
            <a:rPr lang="ru-RU" sz="1400" b="1"/>
            <a:t>, </a:t>
          </a:r>
          <a:r>
            <a:rPr lang="en-US" sz="1400" b="1"/>
            <a:t>BIPM</a:t>
          </a:r>
          <a:r>
            <a:rPr lang="ru-RU" sz="1400" b="1"/>
            <a:t>, </a:t>
          </a:r>
          <a:r>
            <a:rPr lang="en-US" sz="1400" b="1"/>
            <a:t>C</a:t>
          </a:r>
          <a:r>
            <a:rPr lang="ru-RU" sz="1400" b="1"/>
            <a:t>ООМЕТ, </a:t>
          </a:r>
          <a:r>
            <a:rPr lang="en-US" sz="1400" b="1"/>
            <a:t>EASC</a:t>
          </a:r>
          <a:endParaRPr lang="ru-RU" sz="1400" b="1" dirty="0"/>
        </a:p>
      </dgm:t>
    </dgm:pt>
    <dgm:pt modelId="{0975D1EA-2E93-48E5-B20F-C8468DE5911C}" type="parTrans" cxnId="{5F28845A-BEEC-43A1-BE52-949BB57A561E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A600A853-8A7F-467C-9B27-FB7622F60B5E}" type="sibTrans" cxnId="{5F28845A-BEEC-43A1-BE52-949BB57A561E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02694C27-764F-4FDE-8C1C-39C3A8830DA0}">
      <dgm:prSet custT="1"/>
      <dgm:spPr/>
      <dgm:t>
        <a:bodyPr/>
        <a:lstStyle/>
        <a:p>
          <a:r>
            <a:rPr lang="ru-RU" sz="1400" b="1" u="sng"/>
            <a:t>Аккредитация</a:t>
          </a:r>
          <a:endParaRPr lang="ru-RU" sz="1400" b="1" u="sng" dirty="0"/>
        </a:p>
      </dgm:t>
    </dgm:pt>
    <dgm:pt modelId="{23E3A13F-9E12-4E1A-AD37-890CEF7CE6F7}" type="parTrans" cxnId="{F6C11E44-5E47-498C-82E1-D87E531DDD46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0053288A-25D1-4B07-9C45-3BDD6D28771A}" type="sibTrans" cxnId="{F6C11E44-5E47-498C-82E1-D87E531DDD46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B3289A63-FBDD-4AD3-9B63-ADC53C346E75}">
      <dgm:prSet custT="1"/>
      <dgm:spPr/>
      <dgm:t>
        <a:bodyPr/>
        <a:lstStyle/>
        <a:p>
          <a:r>
            <a:rPr lang="en-US" sz="1400" b="1" dirty="0"/>
            <a:t>ILAC, IAF, EA, APAC, EASC</a:t>
          </a:r>
          <a:endParaRPr lang="ru-RU" sz="1400" b="1" dirty="0"/>
        </a:p>
      </dgm:t>
    </dgm:pt>
    <dgm:pt modelId="{91BFBCC2-64DE-42CB-910A-BC41E8F2C36A}" type="parTrans" cxnId="{6C851FB3-4504-429D-899A-1E51E1ACF860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364FFF0D-70BE-4E59-9DF0-CE445C05EA65}" type="sibTrans" cxnId="{6C851FB3-4504-429D-899A-1E51E1ACF860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282F7665-B02B-40CE-BFD2-707578573476}" type="pres">
      <dgm:prSet presAssocID="{B3252A95-CA6E-40B8-8FC4-8E33D44F02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5FFCF2-88DB-4399-AABC-00F69F57DB90}" type="pres">
      <dgm:prSet presAssocID="{4379E58A-098B-4A7A-85C8-A7050E9ADD8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9758A-4B6A-4ADE-A101-48BEDBAFD6B7}" type="pres">
      <dgm:prSet presAssocID="{6F3DD8E0-D2CD-4F56-8B54-82909935AC16}" presName="sibTrans" presStyleCnt="0"/>
      <dgm:spPr/>
    </dgm:pt>
    <dgm:pt modelId="{65A1EDF0-2330-4BE7-87E0-2DA745AF6891}" type="pres">
      <dgm:prSet presAssocID="{AF88042A-CC40-4C0E-BDD1-3F25A8A15F5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81417-6347-419E-A78C-20F578842F5D}" type="pres">
      <dgm:prSet presAssocID="{535BE757-6182-4B4A-A2EF-CBCC4D601D75}" presName="sibTrans" presStyleCnt="0"/>
      <dgm:spPr/>
    </dgm:pt>
    <dgm:pt modelId="{CA21C299-10CE-4C74-9E57-74C0E88BA493}" type="pres">
      <dgm:prSet presAssocID="{02694C27-764F-4FDE-8C1C-39C3A8830DA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62BDFD-3A22-49F2-955C-63F8E76A54EC}" type="presOf" srcId="{B3289A63-FBDD-4AD3-9B63-ADC53C346E75}" destId="{CA21C299-10CE-4C74-9E57-74C0E88BA493}" srcOrd="0" destOrd="1" presId="urn:microsoft.com/office/officeart/2005/8/layout/hList6"/>
    <dgm:cxn modelId="{6C851FB3-4504-429D-899A-1E51E1ACF860}" srcId="{02694C27-764F-4FDE-8C1C-39C3A8830DA0}" destId="{B3289A63-FBDD-4AD3-9B63-ADC53C346E75}" srcOrd="0" destOrd="0" parTransId="{91BFBCC2-64DE-42CB-910A-BC41E8F2C36A}" sibTransId="{364FFF0D-70BE-4E59-9DF0-CE445C05EA65}"/>
    <dgm:cxn modelId="{5F28845A-BEEC-43A1-BE52-949BB57A561E}" srcId="{AF88042A-CC40-4C0E-BDD1-3F25A8A15F5B}" destId="{A13B1519-5C24-4E3A-AFA8-F8B3E2509A49}" srcOrd="0" destOrd="0" parTransId="{0975D1EA-2E93-48E5-B20F-C8468DE5911C}" sibTransId="{A600A853-8A7F-467C-9B27-FB7622F60B5E}"/>
    <dgm:cxn modelId="{497E91F2-6219-4308-8B51-74A1B8CE262B}" type="presOf" srcId="{4379E58A-098B-4A7A-85C8-A7050E9ADD86}" destId="{465FFCF2-88DB-4399-AABC-00F69F57DB90}" srcOrd="0" destOrd="0" presId="urn:microsoft.com/office/officeart/2005/8/layout/hList6"/>
    <dgm:cxn modelId="{ACA6225F-85D9-4755-879E-C3C9C1B3394E}" type="presOf" srcId="{DCA86721-392D-4C19-A5C9-902541BE63D6}" destId="{465FFCF2-88DB-4399-AABC-00F69F57DB90}" srcOrd="0" destOrd="1" presId="urn:microsoft.com/office/officeart/2005/8/layout/hList6"/>
    <dgm:cxn modelId="{3A30E331-CB18-4384-BD9E-E8F6F6D8336E}" srcId="{B3252A95-CA6E-40B8-8FC4-8E33D44F0261}" destId="{4379E58A-098B-4A7A-85C8-A7050E9ADD86}" srcOrd="0" destOrd="0" parTransId="{054255CF-FE20-420A-8A98-C3A773D2599C}" sibTransId="{6F3DD8E0-D2CD-4F56-8B54-82909935AC16}"/>
    <dgm:cxn modelId="{859BDBA4-CF15-4409-93CB-0889A0619E56}" srcId="{B3252A95-CA6E-40B8-8FC4-8E33D44F0261}" destId="{AF88042A-CC40-4C0E-BDD1-3F25A8A15F5B}" srcOrd="1" destOrd="0" parTransId="{5BDC173C-7CE6-4773-BB69-5BE689C2ADBF}" sibTransId="{535BE757-6182-4B4A-A2EF-CBCC4D601D75}"/>
    <dgm:cxn modelId="{2A462CC8-FBC4-45FA-BFDD-8B928886E735}" type="presOf" srcId="{A13B1519-5C24-4E3A-AFA8-F8B3E2509A49}" destId="{65A1EDF0-2330-4BE7-87E0-2DA745AF6891}" srcOrd="0" destOrd="1" presId="urn:microsoft.com/office/officeart/2005/8/layout/hList6"/>
    <dgm:cxn modelId="{947DA11F-1DCE-4816-B84B-DD8D4ED434EA}" type="presOf" srcId="{02694C27-764F-4FDE-8C1C-39C3A8830DA0}" destId="{CA21C299-10CE-4C74-9E57-74C0E88BA493}" srcOrd="0" destOrd="0" presId="urn:microsoft.com/office/officeart/2005/8/layout/hList6"/>
    <dgm:cxn modelId="{F6C11E44-5E47-498C-82E1-D87E531DDD46}" srcId="{B3252A95-CA6E-40B8-8FC4-8E33D44F0261}" destId="{02694C27-764F-4FDE-8C1C-39C3A8830DA0}" srcOrd="2" destOrd="0" parTransId="{23E3A13F-9E12-4E1A-AD37-890CEF7CE6F7}" sibTransId="{0053288A-25D1-4B07-9C45-3BDD6D28771A}"/>
    <dgm:cxn modelId="{501DA218-356A-47CF-A8EB-9820E8948463}" type="presOf" srcId="{AF88042A-CC40-4C0E-BDD1-3F25A8A15F5B}" destId="{65A1EDF0-2330-4BE7-87E0-2DA745AF6891}" srcOrd="0" destOrd="0" presId="urn:microsoft.com/office/officeart/2005/8/layout/hList6"/>
    <dgm:cxn modelId="{D180AB4C-87B8-4861-B7D2-10EF7DC14CAA}" type="presOf" srcId="{B3252A95-CA6E-40B8-8FC4-8E33D44F0261}" destId="{282F7665-B02B-40CE-BFD2-707578573476}" srcOrd="0" destOrd="0" presId="urn:microsoft.com/office/officeart/2005/8/layout/hList6"/>
    <dgm:cxn modelId="{9CA02CAF-305B-4168-9556-001C1AFEF751}" srcId="{4379E58A-098B-4A7A-85C8-A7050E9ADD86}" destId="{DCA86721-392D-4C19-A5C9-902541BE63D6}" srcOrd="0" destOrd="0" parTransId="{13EE896F-79AC-4208-8A83-EF5935706200}" sibTransId="{D55D9A1C-8AEA-4F10-923B-92DC3484A651}"/>
    <dgm:cxn modelId="{29CD0DA1-DDF4-44C3-AA53-B3326965B238}" type="presParOf" srcId="{282F7665-B02B-40CE-BFD2-707578573476}" destId="{465FFCF2-88DB-4399-AABC-00F69F57DB90}" srcOrd="0" destOrd="0" presId="urn:microsoft.com/office/officeart/2005/8/layout/hList6"/>
    <dgm:cxn modelId="{2B465048-FF85-4345-9C35-C5B30514D0AC}" type="presParOf" srcId="{282F7665-B02B-40CE-BFD2-707578573476}" destId="{66B9758A-4B6A-4ADE-A101-48BEDBAFD6B7}" srcOrd="1" destOrd="0" presId="urn:microsoft.com/office/officeart/2005/8/layout/hList6"/>
    <dgm:cxn modelId="{6D5034BE-DDF2-45FA-B245-A80FF77CCAAF}" type="presParOf" srcId="{282F7665-B02B-40CE-BFD2-707578573476}" destId="{65A1EDF0-2330-4BE7-87E0-2DA745AF6891}" srcOrd="2" destOrd="0" presId="urn:microsoft.com/office/officeart/2005/8/layout/hList6"/>
    <dgm:cxn modelId="{52391F5D-BC04-4AF6-8275-BC12EA478E22}" type="presParOf" srcId="{282F7665-B02B-40CE-BFD2-707578573476}" destId="{C9D81417-6347-419E-A78C-20F578842F5D}" srcOrd="3" destOrd="0" presId="urn:microsoft.com/office/officeart/2005/8/layout/hList6"/>
    <dgm:cxn modelId="{CB119FD6-4F80-478E-BB5E-7D009D5F5CA6}" type="presParOf" srcId="{282F7665-B02B-40CE-BFD2-707578573476}" destId="{CA21C299-10CE-4C74-9E57-74C0E88BA49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FFCF2-88DB-4399-AABC-00F69F57DB90}">
      <dsp:nvSpPr>
        <dsp:cNvPr id="0" name=""/>
        <dsp:cNvSpPr/>
      </dsp:nvSpPr>
      <dsp:spPr>
        <a:xfrm rot="16200000">
          <a:off x="977953" y="-976862"/>
          <a:ext cx="882057" cy="2835782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/>
            <a:t>Стандартизация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/>
            <a:t>ISO</a:t>
          </a:r>
          <a:r>
            <a:rPr lang="ru-RU" sz="1400" b="1" kern="1200" dirty="0"/>
            <a:t>,</a:t>
          </a:r>
          <a:r>
            <a:rPr lang="en-US" sz="1400" b="1" kern="1200" dirty="0"/>
            <a:t> IEC</a:t>
          </a:r>
          <a:r>
            <a:rPr lang="ru-RU" sz="1400" b="1" kern="1200" dirty="0"/>
            <a:t>, СЕ</a:t>
          </a:r>
          <a:r>
            <a:rPr lang="en-US" sz="1400" b="1" kern="1200" dirty="0"/>
            <a:t>N/</a:t>
          </a:r>
          <a:r>
            <a:rPr lang="ru-RU" sz="1400" b="1" kern="1200" dirty="0"/>
            <a:t>СЕ</a:t>
          </a:r>
          <a:r>
            <a:rPr lang="en-US" sz="1400" b="1" kern="1200" dirty="0"/>
            <a:t>N</a:t>
          </a:r>
          <a:r>
            <a:rPr lang="ru-RU" sz="1400" b="1" kern="1200" dirty="0"/>
            <a:t>Е</a:t>
          </a:r>
          <a:r>
            <a:rPr lang="en-US" sz="1400" b="1" kern="1200" dirty="0"/>
            <a:t>L</a:t>
          </a:r>
          <a:r>
            <a:rPr lang="ru-RU" sz="1400" b="1" kern="1200" dirty="0"/>
            <a:t>Е</a:t>
          </a:r>
          <a:r>
            <a:rPr lang="en-US" sz="1400" b="1" kern="1200" dirty="0"/>
            <a:t>C</a:t>
          </a:r>
          <a:r>
            <a:rPr lang="ru-RU" sz="1400" b="1" kern="1200" dirty="0"/>
            <a:t>, </a:t>
          </a:r>
          <a:r>
            <a:rPr lang="en-US" sz="1400" b="1" kern="1200" dirty="0"/>
            <a:t>EASC</a:t>
          </a:r>
          <a:endParaRPr lang="ru-RU" sz="1400" b="1" kern="1200" dirty="0"/>
        </a:p>
      </dsp:txBody>
      <dsp:txXfrm rot="5400000">
        <a:off x="1091" y="176411"/>
        <a:ext cx="2835782" cy="529235"/>
      </dsp:txXfrm>
    </dsp:sp>
    <dsp:sp modelId="{65A1EDF0-2330-4BE7-87E0-2DA745AF6891}">
      <dsp:nvSpPr>
        <dsp:cNvPr id="0" name=""/>
        <dsp:cNvSpPr/>
      </dsp:nvSpPr>
      <dsp:spPr>
        <a:xfrm rot="16200000">
          <a:off x="4026419" y="-976862"/>
          <a:ext cx="882057" cy="2835782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/>
            <a:t>Метрология</a:t>
          </a:r>
          <a:endParaRPr lang="ru-RU" sz="1400" b="1" u="sng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/>
            <a:t>OIML</a:t>
          </a:r>
          <a:r>
            <a:rPr lang="ru-RU" sz="1400" b="1" kern="1200"/>
            <a:t>, </a:t>
          </a:r>
          <a:r>
            <a:rPr lang="en-US" sz="1400" b="1" kern="1200"/>
            <a:t>BIPM</a:t>
          </a:r>
          <a:r>
            <a:rPr lang="ru-RU" sz="1400" b="1" kern="1200"/>
            <a:t>, </a:t>
          </a:r>
          <a:r>
            <a:rPr lang="en-US" sz="1400" b="1" kern="1200"/>
            <a:t>C</a:t>
          </a:r>
          <a:r>
            <a:rPr lang="ru-RU" sz="1400" b="1" kern="1200"/>
            <a:t>ООМЕТ, </a:t>
          </a:r>
          <a:r>
            <a:rPr lang="en-US" sz="1400" b="1" kern="1200"/>
            <a:t>EASC</a:t>
          </a:r>
          <a:endParaRPr lang="ru-RU" sz="1400" b="1" kern="1200" dirty="0"/>
        </a:p>
      </dsp:txBody>
      <dsp:txXfrm rot="5400000">
        <a:off x="3049557" y="176411"/>
        <a:ext cx="2835782" cy="529235"/>
      </dsp:txXfrm>
    </dsp:sp>
    <dsp:sp modelId="{CA21C299-10CE-4C74-9E57-74C0E88BA493}">
      <dsp:nvSpPr>
        <dsp:cNvPr id="0" name=""/>
        <dsp:cNvSpPr/>
      </dsp:nvSpPr>
      <dsp:spPr>
        <a:xfrm rot="16200000">
          <a:off x="7074885" y="-976862"/>
          <a:ext cx="882057" cy="2835782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/>
            <a:t>Аккредитация</a:t>
          </a:r>
          <a:endParaRPr lang="ru-RU" sz="1400" b="1" u="sng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/>
            <a:t>ILAC, IAF, EA, APAC, EASC</a:t>
          </a:r>
          <a:endParaRPr lang="ru-RU" sz="1400" b="1" kern="1200" dirty="0"/>
        </a:p>
      </dsp:txBody>
      <dsp:txXfrm rot="5400000">
        <a:off x="6098023" y="176411"/>
        <a:ext cx="2835782" cy="529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5DF82-F5DE-4E0E-A049-6B6A20715CF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0DCCF-E897-46AD-A930-FEA28F7BF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69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62FAA-D5B1-41D3-9116-BA6EE0746F8C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98DCA-AAAF-486E-BDFC-2A2AED203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13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567E2-ED9A-4DFD-8868-6209A7C0D3F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362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567E2-ED9A-4DFD-8868-6209A7C0D3F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796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98DCA-AAAF-486E-BDFC-2A2AED20395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76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2001-B92B-43EA-8C6B-38B531404B5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78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24370-C25A-46E4-BA09-6DEFA07F1F1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91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567E2-ED9A-4DFD-8868-6209A7C0D3F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164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567E2-ED9A-4DFD-8868-6209A7C0D3F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1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567E2-ED9A-4DFD-8868-6209A7C0D3F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217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567E2-ED9A-4DFD-8868-6209A7C0D3F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392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567E2-ED9A-4DFD-8868-6209A7C0D3F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53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567E2-ED9A-4DFD-8868-6209A7C0D3F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995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1D8-6B26-4AF4-BC6F-62D44FB3C79F}" type="datetime1">
              <a:rPr lang="ru-RU" smtClean="0"/>
              <a:t>12.08.2025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D909-35A5-8F43-B7BE-EFA0B25C4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21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0C65-8920-4C38-9545-28A58C71C668}" type="datetime1">
              <a:rPr lang="ru-RU" smtClean="0"/>
              <a:t>12.08.2025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D909-35A5-8F43-B7BE-EFA0B25C4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21598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0C65-8920-4C38-9545-28A58C71C668}" type="datetime1">
              <a:rPr lang="ru-RU" smtClean="0"/>
              <a:t>12.08.2025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D909-35A5-8F43-B7BE-EFA0B25C4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78318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0C65-8920-4C38-9545-28A58C71C668}" type="datetime1">
              <a:rPr lang="ru-RU" smtClean="0"/>
              <a:t>12.08.2025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D909-35A5-8F43-B7BE-EFA0B25C4C8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454261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0C65-8920-4C38-9545-28A58C71C668}" type="datetime1">
              <a:rPr lang="ru-RU" smtClean="0"/>
              <a:t>12.08.2025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D909-35A5-8F43-B7BE-EFA0B25C4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54106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0C65-8920-4C38-9545-28A58C71C668}" type="datetime1">
              <a:rPr lang="ru-RU" smtClean="0"/>
              <a:t>12.08.2025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D909-35A5-8F43-B7BE-EFA0B25C4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41626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0C65-8920-4C38-9545-28A58C71C668}" type="datetime1">
              <a:rPr lang="ru-RU" smtClean="0"/>
              <a:t>12.08.2025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D909-35A5-8F43-B7BE-EFA0B25C4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93930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8EA3-C047-4103-97AB-8A0ECBA20091}" type="datetime1">
              <a:rPr lang="ru-RU" smtClean="0"/>
              <a:t>12.08.2025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D909-35A5-8F43-B7BE-EFA0B25C4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427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3B7B-F6EC-4358-B915-FFA2D213E782}" type="datetime1">
              <a:rPr lang="ru-RU" smtClean="0"/>
              <a:t>12.08.2025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D909-35A5-8F43-B7BE-EFA0B25C4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643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19AD-5C21-4680-A230-D15F244DDDD6}" type="datetime1">
              <a:rPr lang="ru-RU" smtClean="0"/>
              <a:t>12.08.2025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D909-35A5-8F43-B7BE-EFA0B25C4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89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8168E-E145-492D-A8D3-786ED5C1EA35}" type="datetime1">
              <a:rPr lang="ru-RU" smtClean="0"/>
              <a:t>12.08.2025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D909-35A5-8F43-B7BE-EFA0B25C4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52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9508-3F95-4F23-B79D-52995D249D1B}" type="datetime1">
              <a:rPr lang="ru-RU" smtClean="0"/>
              <a:t>12.08.2025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D909-35A5-8F43-B7BE-EFA0B25C4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46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A322-B892-4D8C-8F07-C845E2D27BC8}" type="datetime1">
              <a:rPr lang="ru-RU" smtClean="0"/>
              <a:t>12.08.2025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D909-35A5-8F43-B7BE-EFA0B25C4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72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ACE2-94D5-4039-991F-82A8EC962128}" type="datetime1">
              <a:rPr lang="ru-RU" smtClean="0"/>
              <a:t>12.08.2025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D909-35A5-8F43-B7BE-EFA0B25C4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71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1414-4DBD-4B54-A18F-1EFF6747253E}" type="datetime1">
              <a:rPr lang="ru-RU" smtClean="0"/>
              <a:t>12.08.2025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D909-35A5-8F43-B7BE-EFA0B25C4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97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23C2-3351-4BA9-B8D3-C00DC87CC027}" type="datetime1">
              <a:rPr lang="ru-RU" smtClean="0"/>
              <a:t>12.08.2025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D909-35A5-8F43-B7BE-EFA0B25C4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1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69DC-4284-48A6-A274-0D85E15E4214}" type="datetime1">
              <a:rPr lang="ru-RU" smtClean="0"/>
              <a:t>12.08.2025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D909-35A5-8F43-B7BE-EFA0B25C4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47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4240C65-8920-4C38-9545-28A58C71C668}" type="datetime1">
              <a:rPr lang="ru-RU" smtClean="0"/>
              <a:t>12.08.2025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78BD909-35A5-8F43-B7BE-EFA0B25C4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75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  <p:sldLayoutId id="2147484053" r:id="rId16"/>
    <p:sldLayoutId id="2147484054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/index.php?title=%D0%A4%D0%B0%D0%B9%D0%BB:International_Electrotechnical_Commission.svg&amp;page=1" TargetMode="External"/><Relationship Id="rId11" Type="http://schemas.openxmlformats.org/officeDocument/2006/relationships/image" Target="../media/image11.jp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2.jpeg"/><Relationship Id="rId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diagramDrawing" Target="../diagrams/drawing1.xml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9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18.png"/><Relationship Id="rId9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jpeg"/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28.jpe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A3A98E-3A1A-3A8A-BECF-8FCFC4500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4702" y="1084668"/>
            <a:ext cx="10464828" cy="23952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ahnschrift SemiBold SemiConden" panose="020B0502040204020203" pitchFamily="34" charset="0"/>
                <a:cs typeface="Calibri" panose="020F0502020204030204" pitchFamily="34" charset="0"/>
              </a:rPr>
              <a:t>СНЯТИЕ ТБТ И ЗАЩИТА НАЦИОНАЛЬНОГО РЫНКА:</a:t>
            </a:r>
            <a:br>
              <a:rPr lang="ru-RU" sz="3200" b="1" dirty="0" smtClean="0">
                <a:solidFill>
                  <a:srgbClr val="C00000"/>
                </a:solidFill>
                <a:latin typeface="Bahnschrift SemiBold SemiConden" panose="020B0502040204020203" pitchFamily="34" charset="0"/>
                <a:cs typeface="Calibri" panose="020F050202020403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Bahnschrift SemiBold SemiConden" panose="020B0502040204020203" pitchFamily="34" charset="0"/>
                <a:cs typeface="Calibri" panose="020F0502020204030204" pitchFamily="34" charset="0"/>
              </a:rPr>
              <a:t> ЧТО ВАЖНЕЕ </a:t>
            </a:r>
            <a:r>
              <a:rPr lang="en-US" sz="3200" b="1" dirty="0">
                <a:solidFill>
                  <a:srgbClr val="C00000"/>
                </a:solidFill>
                <a:latin typeface="Bahnschrift SemiBold SemiConden" panose="020B0502040204020203" pitchFamily="34" charset="0"/>
                <a:cs typeface="Calibri" panose="020F0502020204030204" pitchFamily="34" charset="0"/>
              </a:rPr>
              <a:t>?</a:t>
            </a:r>
            <a:r>
              <a:rPr lang="ru-RU" sz="3200" b="1" dirty="0" smtClean="0">
                <a:solidFill>
                  <a:srgbClr val="C00000"/>
                </a:solidFill>
                <a:latin typeface="Bahnschrift SemiBold SemiConden" panose="020B0502040204020203" pitchFamily="34" charset="0"/>
                <a:cs typeface="Calibri" panose="020F0502020204030204" pitchFamily="34" charset="0"/>
              </a:rPr>
              <a:t> </a:t>
            </a:r>
            <a:br>
              <a:rPr lang="ru-RU" sz="3200" b="1" dirty="0" smtClean="0">
                <a:solidFill>
                  <a:srgbClr val="C00000"/>
                </a:solidFill>
                <a:latin typeface="Bahnschrift SemiBold SemiConden" panose="020B0502040204020203" pitchFamily="34" charset="0"/>
                <a:cs typeface="Calibri" panose="020F0502020204030204" pitchFamily="34" charset="0"/>
              </a:rPr>
            </a:br>
            <a:endParaRPr lang="ru-RU" sz="4000" b="1" dirty="0">
              <a:solidFill>
                <a:srgbClr val="C00000"/>
              </a:solidFill>
              <a:latin typeface="Bahnschrift SemiBold SemiConden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568" y="4253352"/>
            <a:ext cx="5859208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>
              <a:spcAft>
                <a:spcPts val="6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  <a:ea typeface="Batang" pitchFamily="18" charset="-127"/>
                <a:cs typeface="Calibri" panose="020F0502020204030204" pitchFamily="34" charset="0"/>
              </a:rPr>
              <a:t>Виктор Владимирович Назаренко</a:t>
            </a:r>
            <a:endParaRPr lang="ru-RU" sz="2000" b="1" dirty="0">
              <a:solidFill>
                <a:srgbClr val="002060"/>
              </a:solidFill>
              <a:latin typeface="Bahnschrift SemiBold SemiConden" panose="020B0502040204020203" pitchFamily="34" charset="0"/>
              <a:ea typeface="Batang" pitchFamily="18" charset="-127"/>
              <a:cs typeface="Calibri" panose="020F0502020204030204" pitchFamily="34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Calibri" panose="020F0502020204030204" pitchFamily="34" charset="0"/>
              </a:rPr>
              <a:t>       </a:t>
            </a:r>
            <a:r>
              <a:rPr lang="ru-RU" sz="1600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Calibri" panose="020F0502020204030204" pitchFamily="34" charset="0"/>
              </a:rPr>
              <a:t>Председатель Международной ассоциации «Центр </a:t>
            </a:r>
          </a:p>
          <a:p>
            <a:r>
              <a:rPr lang="ru-RU" sz="1600" dirty="0">
                <a:solidFill>
                  <a:srgbClr val="002060"/>
                </a:solidFill>
                <a:latin typeface="Bahnschrift SemiBold SemiConden" panose="020B0502040204020203" pitchFamily="34" charset="0"/>
                <a:cs typeface="Calibri" panose="020F050202020403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Calibri" panose="020F0502020204030204" pitchFamily="34" charset="0"/>
              </a:rPr>
              <a:t>     поддержки качества экспортной продукции»,</a:t>
            </a:r>
          </a:p>
          <a:p>
            <a:r>
              <a:rPr lang="ru-RU" sz="1600" dirty="0">
                <a:solidFill>
                  <a:srgbClr val="002060"/>
                </a:solidFill>
                <a:latin typeface="Bahnschrift SemiBold SemiConden" panose="020B0502040204020203" pitchFamily="34" charset="0"/>
                <a:cs typeface="Calibri" panose="020F050202020403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Calibri" panose="020F0502020204030204" pitchFamily="34" charset="0"/>
              </a:rPr>
              <a:t>     кандидат экономических наук</a:t>
            </a:r>
            <a:endParaRPr lang="ru-RU" sz="1600" dirty="0">
              <a:solidFill>
                <a:srgbClr val="002060"/>
              </a:solidFill>
              <a:latin typeface="Bahnschrift SemiBold SemiConden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76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897508" y="6298427"/>
            <a:ext cx="1706217" cy="365125"/>
          </a:xfrm>
        </p:spPr>
        <p:txBody>
          <a:bodyPr/>
          <a:lstStyle/>
          <a:p>
            <a:fld id="{C8634E5F-C857-40D3-9FA7-91F084C09421}" type="slidenum">
              <a:rPr lang="ru-RU" sz="1600" b="1" smtClean="0">
                <a:solidFill>
                  <a:srgbClr val="C00000"/>
                </a:solidFill>
                <a:latin typeface="+mj-lt"/>
              </a:rPr>
              <a:t>10</a:t>
            </a:fld>
            <a:endParaRPr lang="ru-RU" sz="1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210274" y="205596"/>
            <a:ext cx="10025278" cy="52782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altLang="ru-RU" sz="2800" b="1" dirty="0">
                <a:solidFill>
                  <a:srgbClr val="C00000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МЕХАНИЗМЫ СНЯТИЯ ТЕХНИЧЕСКИХ БАРЬЕРОВ В ТОРГОВЛЕ (1)</a:t>
            </a: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="" xmlns:a16="http://schemas.microsoft.com/office/drawing/2014/main" id="{CD40A0D4-90CD-B353-D7D7-6230684001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1830126"/>
              </p:ext>
            </p:extLst>
          </p:nvPr>
        </p:nvGraphicFramePr>
        <p:xfrm>
          <a:off x="299720" y="962024"/>
          <a:ext cx="11709400" cy="5601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700">
                  <a:extLst>
                    <a:ext uri="{9D8B030D-6E8A-4147-A177-3AD203B41FA5}">
                      <a16:colId xmlns="" xmlns:a16="http://schemas.microsoft.com/office/drawing/2014/main" val="3014131530"/>
                    </a:ext>
                  </a:extLst>
                </a:gridCol>
                <a:gridCol w="1530035">
                  <a:extLst>
                    <a:ext uri="{9D8B030D-6E8A-4147-A177-3AD203B41FA5}">
                      <a16:colId xmlns="" xmlns:a16="http://schemas.microsoft.com/office/drawing/2014/main" val="2221567001"/>
                    </a:ext>
                  </a:extLst>
                </a:gridCol>
                <a:gridCol w="1584357">
                  <a:extLst>
                    <a:ext uri="{9D8B030D-6E8A-4147-A177-3AD203B41FA5}">
                      <a16:colId xmlns="" xmlns:a16="http://schemas.microsoft.com/office/drawing/2014/main" val="3510147114"/>
                    </a:ext>
                  </a:extLst>
                </a:gridCol>
                <a:gridCol w="6622308">
                  <a:extLst>
                    <a:ext uri="{9D8B030D-6E8A-4147-A177-3AD203B41FA5}">
                      <a16:colId xmlns="" xmlns:a16="http://schemas.microsoft.com/office/drawing/2014/main" val="3080547068"/>
                    </a:ext>
                  </a:extLst>
                </a:gridCol>
              </a:tblGrid>
              <a:tr h="62499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Области регулирования</a:t>
                      </a:r>
                      <a:endParaRPr lang="aa-ET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Государство-</a:t>
                      </a:r>
                    </a:p>
                    <a:p>
                      <a:pPr algn="ctr"/>
                      <a:r>
                        <a:rPr lang="ru-RU" dirty="0" smtClean="0"/>
                        <a:t>экспортер</a:t>
                      </a:r>
                      <a:endParaRPr lang="aa-ET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Государство-импортер</a:t>
                      </a:r>
                      <a:endParaRPr lang="aa-ET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Возможные варианты взаимодействия</a:t>
                      </a:r>
                      <a:endParaRPr lang="aa-ET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4674894"/>
                  </a:ext>
                </a:extLst>
              </a:tr>
              <a:tr h="609564">
                <a:tc rowSpan="3">
                  <a:txBody>
                    <a:bodyPr/>
                    <a:lstStyle/>
                    <a:p>
                      <a:pPr marL="355600" indent="-355600" algn="l"/>
                      <a:r>
                        <a:rPr lang="ru-RU" dirty="0"/>
                        <a:t>1)  Требования к продукции</a:t>
                      </a:r>
                      <a:endParaRPr lang="aa-E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+</a:t>
                      </a:r>
                      <a:endParaRPr lang="aa-ET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+</a:t>
                      </a:r>
                      <a:endParaRPr lang="aa-ET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720725" indent="0" algn="l"/>
                      <a:r>
                        <a:rPr lang="ru-RU" dirty="0"/>
                        <a:t>Взаимное признание требований</a:t>
                      </a:r>
                      <a:endParaRPr lang="aa-ET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92896326"/>
                  </a:ext>
                </a:extLst>
              </a:tr>
              <a:tr h="609564">
                <a:tc vMerge="1">
                  <a:txBody>
                    <a:bodyPr/>
                    <a:lstStyle/>
                    <a:p>
                      <a:endParaRPr lang="aa-ET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+</a:t>
                      </a:r>
                      <a:endParaRPr lang="aa-ET" sz="3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–</a:t>
                      </a:r>
                      <a:endParaRPr lang="aa-ET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Соглашение между органами по стандартизации по гармонизации требований</a:t>
                      </a:r>
                      <a:endParaRPr lang="aa-ET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00792610"/>
                  </a:ext>
                </a:extLst>
              </a:tr>
              <a:tr h="609564">
                <a:tc vMerge="1">
                  <a:txBody>
                    <a:bodyPr/>
                    <a:lstStyle/>
                    <a:p>
                      <a:pPr marL="355600" indent="-355600" algn="l"/>
                      <a:endParaRPr lang="aa-ET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aa-ET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aa-E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ru-RU" dirty="0"/>
                        <a:t>Соглашение между органами по техническому регулированию по признанию установленных требований</a:t>
                      </a:r>
                      <a:endParaRPr lang="aa-ET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8775685"/>
                  </a:ext>
                </a:extLst>
              </a:tr>
              <a:tr h="870806">
                <a:tc rowSpan="4">
                  <a:txBody>
                    <a:bodyPr/>
                    <a:lstStyle/>
                    <a:p>
                      <a:pPr marL="263525" indent="-263525"/>
                      <a:r>
                        <a:rPr lang="ru-RU" dirty="0"/>
                        <a:t>2) Методы испытаний (исследований) продукции</a:t>
                      </a:r>
                      <a:endParaRPr lang="aa-E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+</a:t>
                      </a:r>
                      <a:endParaRPr lang="aa-ET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+</a:t>
                      </a:r>
                      <a:endParaRPr lang="aa-ET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720725" indent="0" algn="l"/>
                      <a:r>
                        <a:rPr lang="ru-RU" dirty="0"/>
                        <a:t>Соглашение между органами по аккредитации по взаимному признанию результатов испытаний (исследований)</a:t>
                      </a:r>
                      <a:endParaRPr lang="aa-ET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71653891"/>
                  </a:ext>
                </a:extLst>
              </a:tr>
              <a:tr h="870806">
                <a:tc vMerge="1">
                  <a:txBody>
                    <a:bodyPr/>
                    <a:lstStyle/>
                    <a:p>
                      <a:endParaRPr lang="aa-ET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+</a:t>
                      </a:r>
                      <a:endParaRPr lang="aa-ET" sz="36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–</a:t>
                      </a:r>
                      <a:endParaRPr lang="aa-ET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720725" indent="0" algn="l"/>
                      <a:r>
                        <a:rPr lang="ru-RU" dirty="0"/>
                        <a:t>Соглашение между органами по техническому регулированию по эквивалентности методов испытаний (исследований)</a:t>
                      </a:r>
                      <a:endParaRPr lang="aa-ET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20573004"/>
                  </a:ext>
                </a:extLst>
              </a:tr>
              <a:tr h="609564">
                <a:tc vMerge="1">
                  <a:txBody>
                    <a:bodyPr/>
                    <a:lstStyle/>
                    <a:p>
                      <a:endParaRPr lang="aa-E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a-E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725" indent="0" algn="l"/>
                      <a:r>
                        <a:rPr lang="ru-RU" dirty="0"/>
                        <a:t>Освоение методов испытаний (исследований) государства-импортера</a:t>
                      </a:r>
                      <a:endParaRPr lang="aa-ET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21749167"/>
                  </a:ext>
                </a:extLst>
              </a:tr>
              <a:tr h="572180">
                <a:tc vMerge="1">
                  <a:txBody>
                    <a:bodyPr/>
                    <a:lstStyle/>
                    <a:p>
                      <a:endParaRPr lang="aa-E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a-E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Проведение испытаний (исследований) в государстве-импортере</a:t>
                      </a:r>
                      <a:endParaRPr lang="aa-ET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8079588"/>
                  </a:ext>
                </a:extLst>
              </a:tr>
            </a:tbl>
          </a:graphicData>
        </a:graphic>
      </p:graphicFrame>
      <p:sp>
        <p:nvSpPr>
          <p:cNvPr id="7" name="Стрелка: вниз 4">
            <a:extLst>
              <a:ext uri="{FF2B5EF4-FFF2-40B4-BE49-F238E27FC236}">
                <a16:creationId xmlns="" xmlns:a16="http://schemas.microsoft.com/office/drawing/2014/main" id="{7FDC625B-4822-EAB6-1C89-9A0C7D3546F3}"/>
              </a:ext>
            </a:extLst>
          </p:cNvPr>
          <p:cNvSpPr/>
          <p:nvPr/>
        </p:nvSpPr>
        <p:spPr>
          <a:xfrm>
            <a:off x="1879600" y="3039701"/>
            <a:ext cx="284480" cy="665480"/>
          </a:xfrm>
          <a:prstGeom prst="downArrow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8" name="Стрелка: вниз 5">
            <a:extLst>
              <a:ext uri="{FF2B5EF4-FFF2-40B4-BE49-F238E27FC236}">
                <a16:creationId xmlns="" xmlns:a16="http://schemas.microsoft.com/office/drawing/2014/main" id="{DD9379B7-DA2A-5ABA-5D22-194DC5EF9A04}"/>
              </a:ext>
            </a:extLst>
          </p:cNvPr>
          <p:cNvSpPr/>
          <p:nvPr/>
        </p:nvSpPr>
        <p:spPr>
          <a:xfrm rot="16200000">
            <a:off x="5618848" y="1553823"/>
            <a:ext cx="284480" cy="665480"/>
          </a:xfrm>
          <a:prstGeom prst="downArrow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9" name="Стрелка: вниз 6">
            <a:extLst>
              <a:ext uri="{FF2B5EF4-FFF2-40B4-BE49-F238E27FC236}">
                <a16:creationId xmlns="" xmlns:a16="http://schemas.microsoft.com/office/drawing/2014/main" id="{8637F088-B85A-F98D-1581-988E1687EF9B}"/>
              </a:ext>
            </a:extLst>
          </p:cNvPr>
          <p:cNvSpPr/>
          <p:nvPr/>
        </p:nvSpPr>
        <p:spPr>
          <a:xfrm rot="16200000">
            <a:off x="5618848" y="3625938"/>
            <a:ext cx="284480" cy="665480"/>
          </a:xfrm>
          <a:prstGeom prst="downArrow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0" name="Стрелка: вниз 7">
            <a:extLst>
              <a:ext uri="{FF2B5EF4-FFF2-40B4-BE49-F238E27FC236}">
                <a16:creationId xmlns="" xmlns:a16="http://schemas.microsoft.com/office/drawing/2014/main" id="{C70B262D-929D-8C4B-3AA4-515768770040}"/>
              </a:ext>
            </a:extLst>
          </p:cNvPr>
          <p:cNvSpPr/>
          <p:nvPr/>
        </p:nvSpPr>
        <p:spPr>
          <a:xfrm rot="10800000">
            <a:off x="5625198" y="4239436"/>
            <a:ext cx="271780" cy="1206500"/>
          </a:xfrm>
          <a:prstGeom prst="downArrow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1" name="Стрелка: вниз 8">
            <a:extLst>
              <a:ext uri="{FF2B5EF4-FFF2-40B4-BE49-F238E27FC236}">
                <a16:creationId xmlns="" xmlns:a16="http://schemas.microsoft.com/office/drawing/2014/main" id="{95F8A8BF-6736-2C88-7DF2-94B18ED6507E}"/>
              </a:ext>
            </a:extLst>
          </p:cNvPr>
          <p:cNvSpPr/>
          <p:nvPr/>
        </p:nvSpPr>
        <p:spPr>
          <a:xfrm>
            <a:off x="1879600" y="5815509"/>
            <a:ext cx="284480" cy="665480"/>
          </a:xfrm>
          <a:prstGeom prst="downArrow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79536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897508" y="6298427"/>
            <a:ext cx="1706217" cy="365125"/>
          </a:xfrm>
        </p:spPr>
        <p:txBody>
          <a:bodyPr/>
          <a:lstStyle/>
          <a:p>
            <a:fld id="{C8634E5F-C857-40D3-9FA7-91F084C09421}" type="slidenum">
              <a:rPr lang="ru-RU" sz="1600" b="1" smtClean="0">
                <a:solidFill>
                  <a:srgbClr val="C00000"/>
                </a:solidFill>
                <a:latin typeface="+mj-lt"/>
              </a:rPr>
              <a:t>11</a:t>
            </a:fld>
            <a:endParaRPr lang="ru-RU" sz="1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956274" y="205596"/>
            <a:ext cx="10025278" cy="52782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altLang="ru-RU" sz="2800" b="1" dirty="0">
                <a:solidFill>
                  <a:srgbClr val="C00000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МЕХАНИЗМЫ СНЯТИЯ ТЕХНИЧЕСКИХ БАРЬЕРОВ В ТОРГОВЛЕ (2)</a:t>
            </a:r>
          </a:p>
        </p:txBody>
      </p:sp>
      <p:graphicFrame>
        <p:nvGraphicFramePr>
          <p:cNvPr id="7" name="Объект 3">
            <a:extLst>
              <a:ext uri="{FF2B5EF4-FFF2-40B4-BE49-F238E27FC236}">
                <a16:creationId xmlns="" xmlns:a16="http://schemas.microsoft.com/office/drawing/2014/main" id="{63E9C62B-35C4-CB55-7A6F-5633B62B57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966315"/>
              </p:ext>
            </p:extLst>
          </p:nvPr>
        </p:nvGraphicFramePr>
        <p:xfrm>
          <a:off x="299720" y="921385"/>
          <a:ext cx="11709400" cy="5414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791">
                  <a:extLst>
                    <a:ext uri="{9D8B030D-6E8A-4147-A177-3AD203B41FA5}">
                      <a16:colId xmlns="" xmlns:a16="http://schemas.microsoft.com/office/drawing/2014/main" val="3014131530"/>
                    </a:ext>
                  </a:extLst>
                </a:gridCol>
                <a:gridCol w="1394234">
                  <a:extLst>
                    <a:ext uri="{9D8B030D-6E8A-4147-A177-3AD203B41FA5}">
                      <a16:colId xmlns="" xmlns:a16="http://schemas.microsoft.com/office/drawing/2014/main" val="2221567001"/>
                    </a:ext>
                  </a:extLst>
                </a:gridCol>
                <a:gridCol w="1448554">
                  <a:extLst>
                    <a:ext uri="{9D8B030D-6E8A-4147-A177-3AD203B41FA5}">
                      <a16:colId xmlns="" xmlns:a16="http://schemas.microsoft.com/office/drawing/2014/main" val="3510147114"/>
                    </a:ext>
                  </a:extLst>
                </a:gridCol>
                <a:gridCol w="7047821">
                  <a:extLst>
                    <a:ext uri="{9D8B030D-6E8A-4147-A177-3AD203B41FA5}">
                      <a16:colId xmlns="" xmlns:a16="http://schemas.microsoft.com/office/drawing/2014/main" val="3080547068"/>
                    </a:ext>
                  </a:extLst>
                </a:gridCol>
              </a:tblGrid>
              <a:tr h="58261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Области регулирования</a:t>
                      </a:r>
                      <a:endParaRPr lang="aa-ET" sz="18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/>
                        <a:t>Гсударство</a:t>
                      </a:r>
                      <a:r>
                        <a:rPr lang="ru-RU" sz="1800" dirty="0" smtClean="0"/>
                        <a:t>-</a:t>
                      </a:r>
                    </a:p>
                    <a:p>
                      <a:pPr algn="ctr"/>
                      <a:r>
                        <a:rPr lang="ru-RU" sz="1800" dirty="0" smtClean="0"/>
                        <a:t>экспортер</a:t>
                      </a:r>
                      <a:endParaRPr lang="aa-ET" sz="18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Государство-импортер</a:t>
                      </a:r>
                      <a:endParaRPr lang="aa-ET" sz="18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Возможные варианты взаимодействия</a:t>
                      </a:r>
                      <a:endParaRPr lang="aa-ET" sz="180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4674894"/>
                  </a:ext>
                </a:extLst>
              </a:tr>
              <a:tr h="832301">
                <a:tc rowSpan="3">
                  <a:txBody>
                    <a:bodyPr/>
                    <a:lstStyle/>
                    <a:p>
                      <a:pPr marL="355600" indent="-355600" algn="l"/>
                      <a:r>
                        <a:rPr lang="ru-RU" sz="1800" dirty="0"/>
                        <a:t>3)  Процедуры оценки соответствия</a:t>
                      </a:r>
                      <a:endParaRPr lang="aa-E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+</a:t>
                      </a:r>
                      <a:endParaRPr lang="aa-ET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+</a:t>
                      </a:r>
                      <a:endParaRPr lang="aa-ET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717550" indent="0" algn="l"/>
                      <a:r>
                        <a:rPr lang="ru-RU" sz="1800" dirty="0"/>
                        <a:t>Соглашение между органами по техническому регулированию или органами по аккредитации о взаимном признании результатов оценки соответствия</a:t>
                      </a:r>
                      <a:endParaRPr lang="aa-ET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92896326"/>
                  </a:ext>
                </a:extLst>
              </a:tr>
              <a:tr h="332920">
                <a:tc vMerge="1">
                  <a:txBody>
                    <a:bodyPr/>
                    <a:lstStyle/>
                    <a:p>
                      <a:endParaRPr lang="aa-ET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+</a:t>
                      </a:r>
                      <a:endParaRPr lang="aa-ET" sz="3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–</a:t>
                      </a:r>
                      <a:endParaRPr lang="aa-ET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Проведение оценки соответствия в государстве-импортере</a:t>
                      </a:r>
                      <a:endParaRPr lang="aa-ET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00792610"/>
                  </a:ext>
                </a:extLst>
              </a:tr>
              <a:tr h="764408">
                <a:tc vMerge="1">
                  <a:txBody>
                    <a:bodyPr/>
                    <a:lstStyle/>
                    <a:p>
                      <a:pPr marL="355600" indent="-355600" algn="l"/>
                      <a:endParaRPr lang="aa-ET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aa-ET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aa-E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Соглашение между уполномоченными органами по оценке соответствия  о взаимном признании процедур оценки соответствия</a:t>
                      </a:r>
                      <a:endParaRPr lang="aa-ET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8775685"/>
                  </a:ext>
                </a:extLst>
              </a:tr>
              <a:tr h="582611">
                <a:tc rowSpan="4">
                  <a:txBody>
                    <a:bodyPr/>
                    <a:lstStyle/>
                    <a:p>
                      <a:pPr marL="263525" indent="-263525"/>
                      <a:r>
                        <a:rPr lang="ru-RU" sz="1800" dirty="0"/>
                        <a:t>4) Разреши-тельные процедуры в рамках СФС мер</a:t>
                      </a:r>
                      <a:endParaRPr lang="aa-E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+</a:t>
                      </a:r>
                      <a:endParaRPr lang="aa-ET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+</a:t>
                      </a:r>
                      <a:endParaRPr lang="aa-ET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Соглашение между уполномоченными органами в области СФС мер о взаимном признании разрешительных документов</a:t>
                      </a:r>
                      <a:endParaRPr lang="aa-ET" sz="18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71653891"/>
                  </a:ext>
                </a:extLst>
              </a:tr>
              <a:tr h="832301">
                <a:tc vMerge="1">
                  <a:txBody>
                    <a:bodyPr/>
                    <a:lstStyle/>
                    <a:p>
                      <a:endParaRPr lang="aa-ET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+</a:t>
                      </a:r>
                      <a:endParaRPr lang="aa-ET" sz="36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–</a:t>
                      </a:r>
                      <a:endParaRPr lang="aa-ET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Соглашение между уполномоченными органами в области СФС мер о взаимном признании результатов отдельных процедур выдачи </a:t>
                      </a:r>
                      <a:r>
                        <a:rPr lang="ru-RU" sz="1800"/>
                        <a:t>разрешительных документов</a:t>
                      </a:r>
                      <a:endParaRPr lang="aa-ET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20573004"/>
                  </a:ext>
                </a:extLst>
              </a:tr>
              <a:tr h="582611">
                <a:tc vMerge="1">
                  <a:txBody>
                    <a:bodyPr/>
                    <a:lstStyle/>
                    <a:p>
                      <a:endParaRPr lang="aa-E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a-E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Соглашение между органами по аккредитации  по взаимному признанию результатов испытаний (исследований) продукции</a:t>
                      </a:r>
                      <a:endParaRPr lang="aa-ET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21749167"/>
                  </a:ext>
                </a:extLst>
              </a:tr>
              <a:tr h="535086">
                <a:tc vMerge="1">
                  <a:txBody>
                    <a:bodyPr/>
                    <a:lstStyle/>
                    <a:p>
                      <a:endParaRPr lang="aa-E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a-E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Прохождение разрешительных процедур в государстве-импортере</a:t>
                      </a:r>
                      <a:endParaRPr lang="aa-ET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8079588"/>
                  </a:ext>
                </a:extLst>
              </a:tr>
            </a:tbl>
          </a:graphicData>
        </a:graphic>
      </p:graphicFrame>
      <p:sp>
        <p:nvSpPr>
          <p:cNvPr id="8" name="Стрелка: вниз 2">
            <a:extLst>
              <a:ext uri="{FF2B5EF4-FFF2-40B4-BE49-F238E27FC236}">
                <a16:creationId xmlns="" xmlns:a16="http://schemas.microsoft.com/office/drawing/2014/main" id="{7B354C86-F0E5-F523-9813-83DFD4EBD5F3}"/>
              </a:ext>
            </a:extLst>
          </p:cNvPr>
          <p:cNvSpPr/>
          <p:nvPr/>
        </p:nvSpPr>
        <p:spPr>
          <a:xfrm rot="16200000">
            <a:off x="5260319" y="1713967"/>
            <a:ext cx="233007" cy="665480"/>
          </a:xfrm>
          <a:prstGeom prst="downArrow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259750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897508" y="6298427"/>
            <a:ext cx="1706217" cy="365125"/>
          </a:xfrm>
        </p:spPr>
        <p:txBody>
          <a:bodyPr/>
          <a:lstStyle/>
          <a:p>
            <a:fld id="{C8634E5F-C857-40D3-9FA7-91F084C09421}" type="slidenum">
              <a:rPr lang="ru-RU" sz="1600" b="1" smtClean="0">
                <a:solidFill>
                  <a:srgbClr val="C00000"/>
                </a:solidFill>
                <a:latin typeface="+mj-lt"/>
              </a:rPr>
              <a:t>12</a:t>
            </a:fld>
            <a:endParaRPr lang="ru-RU" sz="1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956274" y="205596"/>
            <a:ext cx="10025278" cy="52782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altLang="ru-RU" sz="2800" b="1" dirty="0">
                <a:solidFill>
                  <a:srgbClr val="C00000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МЕХАНИЗМЫ СНЯТИЯ ТЕХНИЧЕСКИХ БАРЬЕРОВ В ТОРГОВЛЕ </a:t>
            </a:r>
            <a:r>
              <a:rPr lang="ru-RU" altLang="ru-RU" sz="28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(3)</a:t>
            </a:r>
            <a:endParaRPr lang="ru-RU" altLang="ru-RU" sz="2800" b="1" dirty="0">
              <a:solidFill>
                <a:srgbClr val="C00000"/>
              </a:solidFill>
              <a:latin typeface="Bahnschrift SemiBold Condensed" panose="020B0502040204020203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Объект 3">
            <a:extLst>
              <a:ext uri="{FF2B5EF4-FFF2-40B4-BE49-F238E27FC236}">
                <a16:creationId xmlns="" xmlns:a16="http://schemas.microsoft.com/office/drawing/2014/main" id="{63E9C62B-35C4-CB55-7A6F-5633B62B57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6052173"/>
              </p:ext>
            </p:extLst>
          </p:nvPr>
        </p:nvGraphicFramePr>
        <p:xfrm>
          <a:off x="299720" y="921385"/>
          <a:ext cx="11709400" cy="5564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984">
                  <a:extLst>
                    <a:ext uri="{9D8B030D-6E8A-4147-A177-3AD203B41FA5}">
                      <a16:colId xmlns="" xmlns:a16="http://schemas.microsoft.com/office/drawing/2014/main" val="3014131530"/>
                    </a:ext>
                  </a:extLst>
                </a:gridCol>
                <a:gridCol w="1380744">
                  <a:extLst>
                    <a:ext uri="{9D8B030D-6E8A-4147-A177-3AD203B41FA5}">
                      <a16:colId xmlns="" xmlns:a16="http://schemas.microsoft.com/office/drawing/2014/main" val="2221567001"/>
                    </a:ext>
                  </a:extLst>
                </a:gridCol>
                <a:gridCol w="1463040">
                  <a:extLst>
                    <a:ext uri="{9D8B030D-6E8A-4147-A177-3AD203B41FA5}">
                      <a16:colId xmlns="" xmlns:a16="http://schemas.microsoft.com/office/drawing/2014/main" val="3510147114"/>
                    </a:ext>
                  </a:extLst>
                </a:gridCol>
                <a:gridCol w="6961632">
                  <a:extLst>
                    <a:ext uri="{9D8B030D-6E8A-4147-A177-3AD203B41FA5}">
                      <a16:colId xmlns="" xmlns:a16="http://schemas.microsoft.com/office/drawing/2014/main" val="3080547068"/>
                    </a:ext>
                  </a:extLst>
                </a:gridCol>
              </a:tblGrid>
              <a:tr h="58261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Области регулирования</a:t>
                      </a:r>
                      <a:endParaRPr lang="aa-ET" sz="18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/>
                        <a:t>Гсударство</a:t>
                      </a:r>
                      <a:r>
                        <a:rPr lang="ru-RU" sz="1800" dirty="0" smtClean="0"/>
                        <a:t>-</a:t>
                      </a:r>
                    </a:p>
                    <a:p>
                      <a:pPr algn="ctr"/>
                      <a:r>
                        <a:rPr lang="ru-RU" sz="1800" dirty="0" smtClean="0"/>
                        <a:t>экспортер</a:t>
                      </a:r>
                      <a:endParaRPr lang="aa-ET" sz="18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Государство-импортер</a:t>
                      </a:r>
                      <a:endParaRPr lang="aa-ET" sz="18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Возможные варианты взаимодействия</a:t>
                      </a:r>
                      <a:endParaRPr lang="aa-ET" sz="180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4674894"/>
                  </a:ext>
                </a:extLst>
              </a:tr>
              <a:tr h="832301">
                <a:tc rowSpan="3">
                  <a:txBody>
                    <a:bodyPr/>
                    <a:lstStyle/>
                    <a:p>
                      <a:pPr marL="355600" indent="-355600" algn="l"/>
                      <a:r>
                        <a:rPr lang="ru-RU" sz="1800" dirty="0" smtClean="0"/>
                        <a:t>5)Национальные</a:t>
                      </a:r>
                    </a:p>
                    <a:p>
                      <a:pPr marL="355600" indent="-355600" algn="l"/>
                      <a:r>
                        <a:rPr lang="ru-RU" sz="1800" baseline="0" dirty="0" smtClean="0"/>
                        <a:t> требования к </a:t>
                      </a:r>
                    </a:p>
                    <a:p>
                      <a:pPr marL="355600" indent="-355600" algn="l"/>
                      <a:r>
                        <a:rPr lang="ru-RU" sz="1800" baseline="0" dirty="0" smtClean="0"/>
                        <a:t> маркировке, </a:t>
                      </a:r>
                    </a:p>
                    <a:p>
                      <a:pPr marL="355600" indent="-355600" algn="l"/>
                      <a:r>
                        <a:rPr lang="ru-RU" sz="1800" baseline="0" dirty="0" smtClean="0"/>
                        <a:t> упаковке, </a:t>
                      </a:r>
                    </a:p>
                    <a:p>
                      <a:pPr marL="355600" indent="-355600" algn="l"/>
                      <a:r>
                        <a:rPr lang="ru-RU" sz="1800" baseline="0" dirty="0" smtClean="0"/>
                        <a:t> </a:t>
                      </a:r>
                      <a:r>
                        <a:rPr lang="ru-RU" sz="1800" baseline="0" dirty="0" err="1" smtClean="0"/>
                        <a:t>траспортировке</a:t>
                      </a:r>
                      <a:r>
                        <a:rPr lang="ru-RU" sz="1800" baseline="0" dirty="0" smtClean="0"/>
                        <a:t> и т.д.</a:t>
                      </a:r>
                      <a:endParaRPr lang="aa-ET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+</a:t>
                      </a:r>
                      <a:endParaRPr lang="aa-ET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+</a:t>
                      </a:r>
                      <a:endParaRPr lang="aa-ET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717550" indent="0" algn="l"/>
                      <a:r>
                        <a:rPr lang="ru-RU" sz="1800" dirty="0"/>
                        <a:t>Соглашение между органами по техническому регулированию или органами по </a:t>
                      </a:r>
                      <a:r>
                        <a:rPr lang="ru-RU" sz="1800" dirty="0" smtClean="0"/>
                        <a:t>стандартизации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о </a:t>
                      </a:r>
                      <a:r>
                        <a:rPr lang="ru-RU" sz="1800" dirty="0"/>
                        <a:t>взаимном </a:t>
                      </a:r>
                      <a:r>
                        <a:rPr lang="ru-RU" sz="1800" dirty="0" smtClean="0"/>
                        <a:t>признании</a:t>
                      </a:r>
                      <a:r>
                        <a:rPr lang="ru-RU" sz="1800" baseline="0" dirty="0" smtClean="0"/>
                        <a:t> требований</a:t>
                      </a:r>
                      <a:endParaRPr lang="aa-ET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92896326"/>
                  </a:ext>
                </a:extLst>
              </a:tr>
              <a:tr h="332920">
                <a:tc vMerge="1">
                  <a:txBody>
                    <a:bodyPr/>
                    <a:lstStyle/>
                    <a:p>
                      <a:endParaRPr lang="aa-ET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+</a:t>
                      </a:r>
                      <a:endParaRPr lang="aa-ET" sz="3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–</a:t>
                      </a:r>
                      <a:endParaRPr lang="aa-ET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Проведение оценки соответствия в государстве-импортере</a:t>
                      </a:r>
                      <a:endParaRPr lang="aa-ET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00792610"/>
                  </a:ext>
                </a:extLst>
              </a:tr>
              <a:tr h="764408">
                <a:tc vMerge="1">
                  <a:txBody>
                    <a:bodyPr/>
                    <a:lstStyle/>
                    <a:p>
                      <a:pPr marL="355600" indent="-355600" algn="l"/>
                      <a:endParaRPr lang="aa-ET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aa-ET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aa-E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i="0" dirty="0"/>
                        <a:t>Соглашение между уполномоченными органами по оценке соответствия  о взаимном признании процедур оценки </a:t>
                      </a:r>
                      <a:r>
                        <a:rPr lang="ru-RU" sz="1800" i="0" dirty="0" smtClean="0"/>
                        <a:t>соответствия страны</a:t>
                      </a:r>
                      <a:r>
                        <a:rPr lang="ru-RU" sz="1800" i="0" baseline="0" dirty="0" smtClean="0"/>
                        <a:t> поставки продукции</a:t>
                      </a:r>
                      <a:endParaRPr lang="aa-ET" sz="1800" i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8775685"/>
                  </a:ext>
                </a:extLst>
              </a:tr>
              <a:tr h="582611">
                <a:tc rowSpan="4">
                  <a:txBody>
                    <a:bodyPr/>
                    <a:lstStyle/>
                    <a:p>
                      <a:pPr marL="263525" indent="-263525"/>
                      <a:r>
                        <a:rPr lang="ru-RU" sz="1800" dirty="0" smtClean="0"/>
                        <a:t>6)</a:t>
                      </a:r>
                      <a:r>
                        <a:rPr lang="ru-RU" sz="1800" baseline="0" dirty="0" smtClean="0"/>
                        <a:t> «</a:t>
                      </a:r>
                      <a:r>
                        <a:rPr lang="ru-RU" sz="1800" baseline="0" dirty="0" err="1" smtClean="0"/>
                        <a:t>Д</a:t>
                      </a:r>
                      <a:r>
                        <a:rPr lang="ru-RU" sz="1800" dirty="0" err="1" smtClean="0"/>
                        <a:t>оброволь</a:t>
                      </a:r>
                      <a:endParaRPr lang="ru-RU" sz="1800" dirty="0" smtClean="0"/>
                    </a:p>
                    <a:p>
                      <a:pPr marL="263525" indent="-263525"/>
                      <a:r>
                        <a:rPr lang="ru-RU" sz="1800" dirty="0" err="1" smtClean="0"/>
                        <a:t>ные</a:t>
                      </a:r>
                      <a:r>
                        <a:rPr lang="ru-RU" sz="1800" dirty="0" smtClean="0"/>
                        <a:t>» системы </a:t>
                      </a:r>
                    </a:p>
                    <a:p>
                      <a:pPr marL="263525" indent="-263525"/>
                      <a:r>
                        <a:rPr lang="ru-RU" sz="1800" dirty="0" smtClean="0"/>
                        <a:t>сертификации, </a:t>
                      </a:r>
                    </a:p>
                    <a:p>
                      <a:pPr marL="263525" indent="-263525"/>
                      <a:r>
                        <a:rPr lang="ru-RU" sz="1800" dirty="0" smtClean="0"/>
                        <a:t>аттестации и т.д.</a:t>
                      </a:r>
                      <a:endParaRPr lang="aa-ET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+</a:t>
                      </a:r>
                      <a:endParaRPr lang="aa-ET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+</a:t>
                      </a:r>
                      <a:endParaRPr lang="aa-ET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/>
                        <a:t>Соглашение между уполномоченными органами </a:t>
                      </a:r>
                      <a:r>
                        <a:rPr lang="ru-RU" sz="1800" i="0" dirty="0" smtClean="0"/>
                        <a:t>управления о </a:t>
                      </a:r>
                      <a:r>
                        <a:rPr lang="ru-RU" sz="1800" i="0" dirty="0"/>
                        <a:t>взаимном </a:t>
                      </a:r>
                      <a:r>
                        <a:rPr lang="ru-RU" sz="1800" i="0" dirty="0" smtClean="0"/>
                        <a:t>признании результатов</a:t>
                      </a:r>
                      <a:r>
                        <a:rPr lang="ru-RU" sz="1800" i="0" baseline="0" dirty="0" smtClean="0"/>
                        <a:t> оценки соответствия </a:t>
                      </a:r>
                      <a:endParaRPr lang="aa-ET" sz="1800" i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71653891"/>
                  </a:ext>
                </a:extLst>
              </a:tr>
              <a:tr h="832301">
                <a:tc vMerge="1">
                  <a:txBody>
                    <a:bodyPr/>
                    <a:lstStyle/>
                    <a:p>
                      <a:endParaRPr lang="aa-ET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+</a:t>
                      </a:r>
                      <a:endParaRPr lang="aa-ET" sz="36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–</a:t>
                      </a:r>
                      <a:endParaRPr lang="aa-ET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i="0" dirty="0"/>
                        <a:t>Соглашение между уполномоченными органами </a:t>
                      </a:r>
                      <a:r>
                        <a:rPr lang="ru-RU" sz="1800" i="0" dirty="0" smtClean="0"/>
                        <a:t>по оценке соответствия</a:t>
                      </a:r>
                      <a:r>
                        <a:rPr lang="ru-RU" sz="1800" i="0" baseline="0" dirty="0" smtClean="0"/>
                        <a:t> </a:t>
                      </a:r>
                      <a:r>
                        <a:rPr lang="ru-RU" sz="1800" i="0" dirty="0" smtClean="0"/>
                        <a:t>о </a:t>
                      </a:r>
                      <a:r>
                        <a:rPr lang="ru-RU" sz="1800" i="0" dirty="0"/>
                        <a:t>взаимном признании результатов отдельных процедур выдачи разрешительных документов</a:t>
                      </a:r>
                      <a:endParaRPr lang="aa-ET" sz="1800" i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20573004"/>
                  </a:ext>
                </a:extLst>
              </a:tr>
              <a:tr h="582611">
                <a:tc vMerge="1">
                  <a:txBody>
                    <a:bodyPr/>
                    <a:lstStyle/>
                    <a:p>
                      <a:endParaRPr lang="aa-E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a-E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i="0" dirty="0"/>
                        <a:t>Соглашение между органами по аккредитации  по взаимному признанию результатов испытаний (исследований) продукции</a:t>
                      </a:r>
                      <a:endParaRPr lang="aa-ET" sz="1800" i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21749167"/>
                  </a:ext>
                </a:extLst>
              </a:tr>
              <a:tr h="535086">
                <a:tc vMerge="1">
                  <a:txBody>
                    <a:bodyPr/>
                    <a:lstStyle/>
                    <a:p>
                      <a:endParaRPr lang="aa-E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a-E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i="0" dirty="0"/>
                        <a:t>Прохождение разрешительных процедур в государстве-импортере</a:t>
                      </a:r>
                      <a:endParaRPr lang="aa-ET" sz="1800" i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8079588"/>
                  </a:ext>
                </a:extLst>
              </a:tr>
            </a:tbl>
          </a:graphicData>
        </a:graphic>
      </p:graphicFrame>
      <p:sp>
        <p:nvSpPr>
          <p:cNvPr id="8" name="Стрелка: вниз 2">
            <a:extLst>
              <a:ext uri="{FF2B5EF4-FFF2-40B4-BE49-F238E27FC236}">
                <a16:creationId xmlns="" xmlns:a16="http://schemas.microsoft.com/office/drawing/2014/main" id="{7B354C86-F0E5-F523-9813-83DFD4EBD5F3}"/>
              </a:ext>
            </a:extLst>
          </p:cNvPr>
          <p:cNvSpPr/>
          <p:nvPr/>
        </p:nvSpPr>
        <p:spPr>
          <a:xfrm rot="16200000">
            <a:off x="5260319" y="1713967"/>
            <a:ext cx="233007" cy="665480"/>
          </a:xfrm>
          <a:prstGeom prst="downArrow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48959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ТРИ СЛАЙДА О </a:t>
            </a:r>
            <a:r>
              <a:rPr lang="ru-RU" sz="2400" dirty="0" err="1" smtClean="0"/>
              <a:t>ма</a:t>
            </a:r>
            <a:r>
              <a:rPr lang="ru-RU" sz="2400" dirty="0" smtClean="0"/>
              <a:t> ЦПКЭП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D909-35A5-8F43-B7BE-EFA0B25C4C8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46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897508" y="6298427"/>
            <a:ext cx="1706217" cy="365125"/>
          </a:xfrm>
        </p:spPr>
        <p:txBody>
          <a:bodyPr/>
          <a:lstStyle/>
          <a:p>
            <a:fld id="{162402C6-6778-475B-86CC-2C8A7F497544}" type="slidenum">
              <a:rPr lang="ru-RU" sz="1600" b="1" smtClean="0">
                <a:solidFill>
                  <a:srgbClr val="C00000"/>
                </a:solidFill>
                <a:latin typeface="+mj-lt"/>
              </a:rPr>
              <a:t>14</a:t>
            </a:fld>
            <a:endParaRPr lang="ru-RU" sz="1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0094" y="1193956"/>
            <a:ext cx="8526433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263" indent="-1588" algn="just">
              <a:lnSpc>
                <a:spcPct val="95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Международная Ассоциация производителей </a:t>
            </a:r>
            <a:r>
              <a:rPr lang="ru-RU" sz="20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продукции </a:t>
            </a:r>
            <a:br>
              <a:rPr lang="ru-RU" sz="20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и организаций </a:t>
            </a:r>
            <a:r>
              <a:rPr lang="ru-RU" sz="2000" b="1" dirty="0">
                <a:solidFill>
                  <a:srgbClr val="00206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инфраструктуры качества </a:t>
            </a:r>
            <a:r>
              <a:rPr lang="ru-RU" sz="2000" b="1" dirty="0">
                <a:solidFill>
                  <a:srgbClr val="C0000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«Центр </a:t>
            </a:r>
            <a:r>
              <a:rPr lang="ru-RU" sz="2000" b="1" dirty="0" smtClean="0">
                <a:solidFill>
                  <a:srgbClr val="C0000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поддержки качества  экспортной продукции</a:t>
            </a:r>
            <a:r>
              <a:rPr lang="ru-RU" sz="2000" b="1" dirty="0">
                <a:solidFill>
                  <a:srgbClr val="C0000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» </a:t>
            </a:r>
            <a:r>
              <a:rPr lang="ru-RU" sz="2000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–</a:t>
            </a:r>
            <a:r>
              <a:rPr lang="ru-RU" sz="20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некоммерческая организация, </a:t>
            </a:r>
            <a:r>
              <a:rPr lang="ru-RU" sz="2000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добровольное </a:t>
            </a:r>
            <a:r>
              <a:rPr lang="ru-RU" sz="2000" dirty="0">
                <a:solidFill>
                  <a:srgbClr val="00206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объединение коммерческих и некоммерческих </a:t>
            </a:r>
            <a:r>
              <a:rPr lang="ru-RU" sz="2000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организаций, </a:t>
            </a:r>
            <a:r>
              <a:rPr lang="ru-RU" sz="2000" dirty="0">
                <a:solidFill>
                  <a:srgbClr val="00206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созданное для координации своей деятельности, представления и защиты их общих законных </a:t>
            </a:r>
            <a:r>
              <a:rPr lang="ru-RU" sz="2000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интересов</a:t>
            </a:r>
            <a:endParaRPr lang="ru-RU" sz="2000" dirty="0">
              <a:solidFill>
                <a:srgbClr val="002060"/>
              </a:solidFill>
              <a:latin typeface="Bahnschrift SemiBold SemiConden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837507" y="464232"/>
            <a:ext cx="7931589" cy="52782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7F8FA9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7F8FA9"/>
              </a:buClr>
              <a:buFont typeface="Georgia" pitchFamily="18" charset="0"/>
              <a:buChar char="▫"/>
              <a:defRPr sz="2000">
                <a:solidFill>
                  <a:srgbClr val="7F8FA9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F8FA9"/>
              </a:buClr>
              <a:buFont typeface="Georgia" pitchFamily="18" charset="0"/>
              <a:buChar char="▫"/>
              <a:defRPr sz="2000">
                <a:solidFill>
                  <a:srgbClr val="7F8FA9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F8FA9"/>
              </a:buClr>
              <a:buFont typeface="Georgia" pitchFamily="18" charset="0"/>
              <a:buChar char="▫"/>
              <a:defRPr sz="2000">
                <a:solidFill>
                  <a:srgbClr val="7F8FA9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F8FA9"/>
              </a:buClr>
              <a:buFont typeface="Georgia" pitchFamily="18" charset="0"/>
              <a:buChar char="▫"/>
              <a:defRPr sz="2000">
                <a:solidFill>
                  <a:srgbClr val="7F8FA9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F8FA9"/>
              </a:buClr>
              <a:buFont typeface="Georgia" pitchFamily="18" charset="0"/>
              <a:buChar char="▫"/>
              <a:defRPr sz="2000">
                <a:solidFill>
                  <a:srgbClr val="7F8FA9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МА «ЦЕНТР ПОДДЕРЖКИ КАЧЕСТВА ЭКСПОРТНОЙ ПРОДУКЦИИ»</a:t>
            </a:r>
            <a:endParaRPr lang="ru-RU" altLang="ru-RU" b="1" dirty="0">
              <a:solidFill>
                <a:srgbClr val="C00000"/>
              </a:solidFill>
              <a:latin typeface="Bahnschrift SemiBold Condensed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9774" y="3446657"/>
            <a:ext cx="11263632" cy="2139047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>
            <a:spAutoFit/>
          </a:bodyPr>
          <a:lstStyle/>
          <a:p>
            <a:pPr marL="450215" algn="just">
              <a:lnSpc>
                <a:spcPct val="9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Производители</a:t>
            </a:r>
            <a:r>
              <a:rPr lang="ru-RU" sz="2000" dirty="0" smtClean="0">
                <a:solidFill>
                  <a:srgbClr val="C0000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продукции</a:t>
            </a:r>
            <a:r>
              <a:rPr lang="ru-RU" sz="2000" dirty="0">
                <a:solidFill>
                  <a:srgbClr val="C0000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– организации</a:t>
            </a:r>
            <a:r>
              <a:rPr lang="ru-RU" sz="2000" dirty="0">
                <a:solidFill>
                  <a:srgbClr val="00206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, производящие продукцию для поставок на экспорт, их официальные представители и организации, занимающиеся сопровождением экспортных поставок, а также общественные организации, союзы и ассоциации, членами которых они </a:t>
            </a:r>
            <a:r>
              <a:rPr lang="ru-RU" sz="2000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являются</a:t>
            </a:r>
          </a:p>
          <a:p>
            <a:pPr marL="450215" algn="just">
              <a:lnSpc>
                <a:spcPct val="95000"/>
              </a:lnSpc>
              <a:spcAft>
                <a:spcPts val="0"/>
              </a:spcAft>
              <a:tabLst>
                <a:tab pos="450215" algn="l"/>
              </a:tabLst>
            </a:pPr>
            <a:endParaRPr lang="ru-RU" sz="2000" dirty="0">
              <a:solidFill>
                <a:srgbClr val="002060"/>
              </a:solidFill>
              <a:latin typeface="Bahnschrift SemiBold SemiConden" panose="020B0502040204020203" pitchFamily="34" charset="0"/>
              <a:cs typeface="Arial" panose="020B0604020202020204" pitchFamily="34" charset="0"/>
            </a:endParaRPr>
          </a:p>
          <a:p>
            <a:pPr marL="450215" algn="just">
              <a:lnSpc>
                <a:spcPct val="95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Организации </a:t>
            </a:r>
            <a:r>
              <a:rPr lang="ru-RU" sz="2000" b="1" dirty="0">
                <a:solidFill>
                  <a:srgbClr val="C0000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инфраструктуры качества </a:t>
            </a:r>
            <a:r>
              <a:rPr lang="ru-RU" sz="2000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– организации </a:t>
            </a:r>
            <a:r>
              <a:rPr lang="ru-RU" sz="2000" dirty="0">
                <a:solidFill>
                  <a:srgbClr val="00206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профессиональной, научной, технической и образовательной сфер деятельности, занимающиеся вопросами стандартизации, аккредитации, оценки соответствия, метрологии, испытаний, </a:t>
            </a:r>
            <a:r>
              <a:rPr lang="ru-RU" sz="2000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менеджмента и контроля качества продукции  </a:t>
            </a:r>
            <a:endParaRPr lang="ru-RU" sz="2000" dirty="0">
              <a:solidFill>
                <a:srgbClr val="002060"/>
              </a:solidFill>
              <a:latin typeface="Bahnschrift SemiBold SemiConden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349" y="471103"/>
            <a:ext cx="2802291" cy="2160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698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897508" y="6298427"/>
            <a:ext cx="1706217" cy="365125"/>
          </a:xfrm>
        </p:spPr>
        <p:txBody>
          <a:bodyPr/>
          <a:lstStyle/>
          <a:p>
            <a:fld id="{C8634E5F-C857-40D3-9FA7-91F084C09421}" type="slidenum">
              <a:rPr lang="ru-RU" sz="1600" b="1" smtClean="0">
                <a:solidFill>
                  <a:srgbClr val="C00000"/>
                </a:solidFill>
                <a:latin typeface="+mj-lt"/>
              </a:rPr>
              <a:t>15</a:t>
            </a:fld>
            <a:endParaRPr lang="ru-RU" sz="1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860788" y="340066"/>
            <a:ext cx="10425956" cy="100519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7F8FA9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7F8FA9"/>
              </a:buClr>
              <a:buFont typeface="Georgia" pitchFamily="18" charset="0"/>
              <a:buChar char="▫"/>
              <a:defRPr sz="2000">
                <a:solidFill>
                  <a:srgbClr val="7F8FA9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F8FA9"/>
              </a:buClr>
              <a:buFont typeface="Georgia" pitchFamily="18" charset="0"/>
              <a:buChar char="▫"/>
              <a:defRPr sz="2000">
                <a:solidFill>
                  <a:srgbClr val="7F8FA9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F8FA9"/>
              </a:buClr>
              <a:buFont typeface="Georgia" pitchFamily="18" charset="0"/>
              <a:buChar char="▫"/>
              <a:defRPr sz="2000">
                <a:solidFill>
                  <a:srgbClr val="7F8FA9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F8FA9"/>
              </a:buClr>
              <a:buFont typeface="Georgia" pitchFamily="18" charset="0"/>
              <a:buChar char="▫"/>
              <a:defRPr sz="2000">
                <a:solidFill>
                  <a:srgbClr val="7F8FA9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F8FA9"/>
              </a:buClr>
              <a:buFont typeface="Georgia" pitchFamily="18" charset="0"/>
              <a:buChar char="▫"/>
              <a:defRPr sz="2000">
                <a:solidFill>
                  <a:srgbClr val="7F8FA9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ЦЕЛИ ДЕЯТЕЛЬНОСТИ</a:t>
            </a:r>
            <a:r>
              <a:rPr lang="ru-RU" altLang="ru-RU" b="1" dirty="0" smtClean="0">
                <a:solidFill>
                  <a:srgbClr val="1D1DA3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 </a:t>
            </a:r>
            <a:r>
              <a:rPr lang="ru-RU" altLang="ru-RU" b="1" dirty="0">
                <a:latin typeface="Bahnschrift SemiBold Condensed" panose="020B0502040204020203" pitchFamily="34" charset="0"/>
                <a:cs typeface="Calibri" panose="020F0502020204030204" pitchFamily="34" charset="0"/>
              </a:rPr>
              <a:t>МА «</a:t>
            </a:r>
            <a:r>
              <a:rPr lang="ru-RU" altLang="ru-RU" b="1" dirty="0" smtClean="0">
                <a:latin typeface="Bahnschrift SemiBold Condensed" panose="020B0502040204020203" pitchFamily="34" charset="0"/>
                <a:cs typeface="Calibri" panose="020F0502020204030204" pitchFamily="34" charset="0"/>
              </a:rPr>
              <a:t>ЦЕНТР ПОДДЕРЖКИ КАЧЕСТВА ЭКСПОРТНОЙ ПРОДУКЦИИ»</a:t>
            </a:r>
            <a:endParaRPr lang="ru-RU" altLang="ru-RU" b="1" dirty="0">
              <a:latin typeface="Bahnschrift SemiBold Condensed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64411" y="1247853"/>
            <a:ext cx="11524891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lnSpc>
                <a:spcPct val="95000"/>
              </a:lnSpc>
              <a:spcAft>
                <a:spcPts val="600"/>
              </a:spcAft>
            </a:pPr>
            <a:r>
              <a:rPr lang="ru-RU" sz="2000" b="1" cap="all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Объединение усилий  и выработка согласованных действий </a:t>
            </a:r>
            <a:r>
              <a:rPr lang="ru-RU" b="1" cap="all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/>
            </a:r>
            <a:br>
              <a:rPr lang="ru-RU" b="1" cap="all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</a:br>
            <a:r>
              <a:rPr lang="ru-RU" dirty="0">
                <a:solidFill>
                  <a:srgbClr val="00206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юридических лиц (коммерческих и некоммерческих организаций), </a:t>
            </a:r>
            <a:r>
              <a:rPr lang="ru-RU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представленных </a:t>
            </a:r>
            <a:r>
              <a:rPr lang="ru-RU" dirty="0">
                <a:solidFill>
                  <a:srgbClr val="00206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rgbClr val="C0000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промышленной, профессиональной, научной, технической </a:t>
            </a:r>
            <a:r>
              <a:rPr lang="ru-RU" dirty="0" smtClean="0">
                <a:solidFill>
                  <a:srgbClr val="C0000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solidFill>
                  <a:srgbClr val="C0000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образовательной сферах,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направленных на: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80047" y="4477397"/>
            <a:ext cx="92810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buClr>
                <a:srgbClr val="003300"/>
              </a:buClr>
            </a:pPr>
            <a:r>
              <a:rPr lang="en-US" sz="20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III.</a:t>
            </a:r>
            <a:r>
              <a:rPr lang="en-US" sz="2000" b="1" dirty="0" smtClean="0">
                <a:solidFill>
                  <a:srgbClr val="5B0519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Повышение эффективности защиты общего и национальных рынков </a:t>
            </a:r>
            <a:r>
              <a:rPr lang="ru-RU" sz="2000" b="1" dirty="0">
                <a:solidFill>
                  <a:srgbClr val="00206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от </a:t>
            </a:r>
            <a:r>
              <a:rPr lang="ru-RU" sz="2000" b="1" dirty="0" smtClean="0">
                <a:solidFill>
                  <a:srgbClr val="00206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небезопасной</a:t>
            </a:r>
            <a:r>
              <a:rPr lang="ru-RU" sz="2000" b="1" dirty="0">
                <a:solidFill>
                  <a:srgbClr val="00206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и некачественной продукции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89655" y="2556832"/>
            <a:ext cx="9166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Clr>
                <a:srgbClr val="003300"/>
              </a:buClr>
            </a:pPr>
            <a:r>
              <a:rPr lang="en-US" sz="20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I. </a:t>
            </a:r>
            <a:r>
              <a:rPr lang="ru-RU" sz="2000" b="1" dirty="0">
                <a:solidFill>
                  <a:srgbClr val="C0000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С</a:t>
            </a:r>
            <a:r>
              <a:rPr lang="ru-RU" sz="20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одействие </a:t>
            </a:r>
            <a:r>
              <a:rPr lang="ru-RU" sz="2000" b="1" dirty="0">
                <a:solidFill>
                  <a:srgbClr val="C0000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расширению экспортных возможностей </a:t>
            </a:r>
            <a:r>
              <a:rPr lang="ru-RU" sz="2000" dirty="0">
                <a:solidFill>
                  <a:srgbClr val="00206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производителей </a:t>
            </a:r>
            <a:r>
              <a:rPr lang="ru-RU" sz="2000" dirty="0" smtClean="0">
                <a:solidFill>
                  <a:srgbClr val="00206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продукции, в первую очередь , </a:t>
            </a:r>
            <a:r>
              <a:rPr lang="ru-RU" sz="2000" dirty="0" smtClean="0">
                <a:solidFill>
                  <a:srgbClr val="C0000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за счет ее</a:t>
            </a:r>
            <a:r>
              <a:rPr lang="ru-RU" sz="20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качества </a:t>
            </a:r>
            <a:r>
              <a:rPr lang="ru-RU" sz="20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и конкурентоспособности</a:t>
            </a:r>
            <a:endParaRPr lang="ru-RU" sz="2000" b="1" dirty="0">
              <a:solidFill>
                <a:srgbClr val="003300"/>
              </a:solidFill>
              <a:latin typeface="Bahnschrift SemiBold 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89654" y="3427953"/>
            <a:ext cx="9072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Clr>
                <a:srgbClr val="003300"/>
              </a:buClr>
            </a:pPr>
            <a:r>
              <a:rPr lang="en-US" sz="20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II.</a:t>
            </a:r>
            <a:r>
              <a:rPr lang="en-US" sz="2000" b="1" dirty="0" smtClean="0">
                <a:solidFill>
                  <a:srgbClr val="00206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Снижение технических </a:t>
            </a:r>
            <a:r>
              <a:rPr lang="ru-RU" sz="2000" b="1" dirty="0">
                <a:solidFill>
                  <a:srgbClr val="C0000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барьеров </a:t>
            </a:r>
            <a:r>
              <a:rPr lang="ru-RU" sz="20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в торговле</a:t>
            </a:r>
            <a:r>
              <a:rPr lang="ru-RU" sz="2000" b="1" dirty="0" smtClean="0">
                <a:solidFill>
                  <a:srgbClr val="00206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, в том числе, связанных с требованиями к продукции и </a:t>
            </a:r>
            <a:r>
              <a:rPr lang="ru-RU" sz="2000" b="1" dirty="0">
                <a:solidFill>
                  <a:srgbClr val="00206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процедурам </a:t>
            </a:r>
            <a:r>
              <a:rPr lang="ru-RU" sz="2000" b="1" dirty="0" smtClean="0">
                <a:solidFill>
                  <a:srgbClr val="00206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ее допуска </a:t>
            </a:r>
            <a:r>
              <a:rPr lang="ru-RU" sz="2000" b="1" dirty="0">
                <a:solidFill>
                  <a:srgbClr val="00206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 smtClean="0">
                <a:solidFill>
                  <a:srgbClr val="00206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зарубежные рынки </a:t>
            </a:r>
            <a:endParaRPr lang="ru-RU" sz="2000" b="1" dirty="0">
              <a:solidFill>
                <a:srgbClr val="003300"/>
              </a:solidFill>
              <a:latin typeface="Bahnschrift SemiBold Condense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http://prorost-prorost.ru/iduvkomandu/images/shutterstock_129756977.jpg?crc=41879558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83" y="2403768"/>
            <a:ext cx="1012503" cy="85673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5.depositphotos.com/1033654/473/i/950/depositphotos_4734959-stock-photo-3d-human-stop-barrier-r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28" y="4477397"/>
            <a:ext cx="995958" cy="84238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utogear.ru/misc/i/gallery/84916/26309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83" y="3403007"/>
            <a:ext cx="1012503" cy="94827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41271" y="5563962"/>
            <a:ext cx="901715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>
              <a:lnSpc>
                <a:spcPct val="95000"/>
              </a:lnSpc>
              <a:spcAft>
                <a:spcPts val="600"/>
              </a:spcAft>
              <a:buClr>
                <a:srgbClr val="00B050"/>
              </a:buClr>
            </a:pPr>
            <a:r>
              <a:rPr lang="en-US" sz="2000" b="1" dirty="0">
                <a:solidFill>
                  <a:srgbClr val="C0000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IV</a:t>
            </a:r>
            <a:r>
              <a:rPr lang="ru-RU" sz="2000" b="1" dirty="0">
                <a:solidFill>
                  <a:srgbClr val="C0000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Развитие кооперационного и научно-технического сотрудничества </a:t>
            </a:r>
            <a:r>
              <a:rPr lang="ru-RU" sz="2000" b="1" dirty="0" smtClean="0">
                <a:solidFill>
                  <a:srgbClr val="00206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производителей продукции,  организаций инфраструктуры качества, органов по оценке соответствия </a:t>
            </a:r>
            <a:endParaRPr lang="ru-RU" sz="2000" b="1" dirty="0">
              <a:solidFill>
                <a:srgbClr val="002060"/>
              </a:solidFill>
              <a:latin typeface="Bahnschrift SemiBold Condensed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48928" y="5477327"/>
            <a:ext cx="995958" cy="940363"/>
            <a:chOff x="296392" y="5253070"/>
            <a:chExt cx="1614389" cy="165222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96392" y="5253070"/>
              <a:ext cx="1614389" cy="1652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" name="Группа 14"/>
            <p:cNvGrpSpPr>
              <a:grpSpLocks noChangeAspect="1"/>
            </p:cNvGrpSpPr>
            <p:nvPr/>
          </p:nvGrpSpPr>
          <p:grpSpPr>
            <a:xfrm>
              <a:off x="358106" y="5322873"/>
              <a:ext cx="1535121" cy="1535127"/>
              <a:chOff x="2843808" y="4083918"/>
              <a:chExt cx="503784" cy="503784"/>
            </a:xfrm>
            <a:solidFill>
              <a:schemeClr val="bg1"/>
            </a:solidFill>
          </p:grpSpPr>
          <p:sp>
            <p:nvSpPr>
              <p:cNvPr id="16" name="Скругленный прямоугольник 15">
                <a:extLst>
                  <a:ext uri="{FF2B5EF4-FFF2-40B4-BE49-F238E27FC236}">
                    <a16:creationId xmlns="" xmlns:a16="http://schemas.microsoft.com/office/drawing/2014/main" id="{778227F4-8890-DB47-B172-A7587A9D16AA}"/>
                  </a:ext>
                </a:extLst>
              </p:cNvPr>
              <p:cNvSpPr/>
              <p:nvPr/>
            </p:nvSpPr>
            <p:spPr>
              <a:xfrm>
                <a:off x="2843808" y="4083918"/>
                <a:ext cx="503784" cy="503784"/>
              </a:xfrm>
              <a:prstGeom prst="round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" name="Picture 6" descr="C:\Users\shakirova\Downloads\post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3700" y="4168968"/>
                <a:ext cx="324000" cy="324000"/>
              </a:xfrm>
              <a:prstGeom prst="rect">
                <a:avLst/>
              </a:prstGeom>
              <a:grpFill/>
              <a:extLst/>
            </p:spPr>
          </p:pic>
        </p:grpSp>
      </p:grpSp>
    </p:spTree>
    <p:extLst>
      <p:ext uri="{BB962C8B-B14F-4D97-AF65-F5344CB8AC3E}">
        <p14:creationId xmlns:p14="http://schemas.microsoft.com/office/powerpoint/2010/main" val="125778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4"/>
          <p:cNvSpPr txBox="1">
            <a:spLocks/>
          </p:cNvSpPr>
          <p:nvPr/>
        </p:nvSpPr>
        <p:spPr>
          <a:xfrm>
            <a:off x="9897508" y="6298427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18</a:t>
            </a:r>
            <a:endParaRPr lang="ru-RU" sz="16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613410"/>
            <a:ext cx="10048240" cy="46624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58240" y="557941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Республика Беларусь:</a:t>
            </a:r>
            <a:endParaRPr lang="ru-RU" b="1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Bahnschrift SemiBold" panose="020B0502040204020203" pitchFamily="34" charset="0"/>
              </a:rPr>
              <a:t>Минск, ул. </a:t>
            </a:r>
            <a:r>
              <a:rPr lang="ru-RU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Долгиновский</a:t>
            </a:r>
            <a:r>
              <a:rPr lang="ru-RU" dirty="0">
                <a:solidFill>
                  <a:srgbClr val="002060"/>
                </a:solidFill>
                <a:latin typeface="Bahnschrift SemiBold" panose="020B0502040204020203" pitchFamily="34" charset="0"/>
              </a:rPr>
              <a:t> тракт д. 39, пом. 305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34480" y="55692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Сайт: </a:t>
            </a:r>
            <a:r>
              <a:rPr lang="en-US" b="1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www.qsc.by</a:t>
            </a:r>
            <a:r>
              <a:rPr lang="en-US" b="1" dirty="0">
                <a:solidFill>
                  <a:srgbClr val="002060"/>
                </a:solidFill>
                <a:latin typeface="Bahnschrift SemiBold" panose="020B0502040204020203" pitchFamily="34" charset="0"/>
              </a:rPr>
              <a:t>, E-mail: </a:t>
            </a:r>
            <a:r>
              <a:rPr lang="en-US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center@qsc.by</a:t>
            </a:r>
            <a:endParaRPr lang="ru-RU" b="1" dirty="0" smtClean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Телефон</a:t>
            </a:r>
            <a:r>
              <a:rPr lang="en-US" dirty="0">
                <a:solidFill>
                  <a:srgbClr val="002060"/>
                </a:solidFill>
                <a:latin typeface="Bahnschrift SemiBold" panose="020B0502040204020203" pitchFamily="34" charset="0"/>
              </a:rPr>
              <a:t>: </a:t>
            </a:r>
            <a:r>
              <a:rPr lang="en-US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+375 (33) 993-51-37</a:t>
            </a:r>
            <a:endParaRPr lang="ru-RU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3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291554" y="205596"/>
            <a:ext cx="7516009" cy="980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7F8FA9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7F8FA9"/>
              </a:buClr>
              <a:buFont typeface="Georgia" pitchFamily="18" charset="0"/>
              <a:buChar char="▫"/>
              <a:defRPr sz="2000">
                <a:solidFill>
                  <a:srgbClr val="7F8FA9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F8FA9"/>
              </a:buClr>
              <a:buFont typeface="Georgia" pitchFamily="18" charset="0"/>
              <a:buChar char="▫"/>
              <a:defRPr sz="2000">
                <a:solidFill>
                  <a:srgbClr val="7F8FA9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F8FA9"/>
              </a:buClr>
              <a:buFont typeface="Georgia" pitchFamily="18" charset="0"/>
              <a:buChar char="▫"/>
              <a:defRPr sz="2000">
                <a:solidFill>
                  <a:srgbClr val="7F8FA9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F8FA9"/>
              </a:buClr>
              <a:buFont typeface="Georgia" pitchFamily="18" charset="0"/>
              <a:buChar char="▫"/>
              <a:defRPr sz="2000">
                <a:solidFill>
                  <a:srgbClr val="7F8FA9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F8FA9"/>
              </a:buClr>
              <a:buFont typeface="Georgia" pitchFamily="18" charset="0"/>
              <a:buChar char="▫"/>
              <a:defRPr sz="2000">
                <a:solidFill>
                  <a:srgbClr val="7F8FA9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СОВРЕМЕННАЯ МОДЕЛЬ ТЕХНИЧЕСКОГО РЕГУЛИРОВАНИЯ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14036" y="1185756"/>
            <a:ext cx="759352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cs typeface="Arial" panose="020B0604020202020204" pitchFamily="34" charset="0"/>
              </a:rPr>
              <a:t>Разработка, принятие и применение технических регламентов, </a:t>
            </a:r>
            <a:br>
              <a:rPr lang="ru-RU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cs typeface="Arial" panose="020B0604020202020204" pitchFamily="34" charset="0"/>
              </a:rPr>
              <a:t>стандартов и процедур оценки соответствия 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основаны на принципах Соглашения ВТО по техническим барьерам в торговле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13167" y="2907481"/>
            <a:ext cx="792088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cs typeface="Arial" panose="020B0604020202020204" pitchFamily="34" charset="0"/>
              </a:rPr>
              <a:t>Если существуют международные стандарты членам ВТО предписывается использовать </a:t>
            </a:r>
            <a:br>
              <a:rPr lang="ru-RU" sz="14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2060"/>
                </a:solidFill>
                <a:cs typeface="Arial" panose="020B0604020202020204" pitchFamily="34" charset="0"/>
              </a:rPr>
              <a:t>их или их соответствующие разделы в качестве основы для своих технических регламентов</a:t>
            </a:r>
            <a:br>
              <a:rPr lang="ru-RU" sz="14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2060"/>
                </a:solidFill>
                <a:cs typeface="Arial" panose="020B0604020202020204" pitchFamily="34" charset="0"/>
              </a:rPr>
              <a:t>и процедур оцени соответствия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91554" y="2410498"/>
            <a:ext cx="1027402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Применение международных стандартов </a:t>
            </a:r>
            <a:r>
              <a:rPr lang="ru-RU" dirty="0">
                <a:solidFill>
                  <a:srgbClr val="002060"/>
                </a:solidFill>
                <a:cs typeface="Arial" panose="020B0604020202020204" pitchFamily="34" charset="0"/>
              </a:rPr>
              <a:t>- основа взаимного доверия на глобальном уровне</a:t>
            </a:r>
          </a:p>
        </p:txBody>
      </p:sp>
      <p:pic>
        <p:nvPicPr>
          <p:cNvPr id="44" name="Picture 7" descr="C:\Users\kolchanova.EEC\Desktop\1ec75ec1ab0ca1e9aa7e215bebede2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527" y="1124745"/>
            <a:ext cx="1334854" cy="1158102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1552749" y="3865301"/>
            <a:ext cx="1728192" cy="1096614"/>
          </a:xfrm>
          <a:prstGeom prst="rect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prstDash val="sysDash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  <a:defRPr/>
            </a:pPr>
            <a:endParaRPr lang="ru-RU" sz="900" b="1" dirty="0">
              <a:solidFill>
                <a:schemeClr val="tx2"/>
              </a:solidFill>
              <a:latin typeface="+mn-lt"/>
            </a:endParaRPr>
          </a:p>
          <a:p>
            <a:pPr algn="ctr">
              <a:buNone/>
              <a:defRPr/>
            </a:pPr>
            <a:endParaRPr lang="ru-RU" sz="900" b="1" dirty="0">
              <a:solidFill>
                <a:schemeClr val="tx2"/>
              </a:solidFill>
              <a:latin typeface="+mn-lt"/>
            </a:endParaRPr>
          </a:p>
          <a:p>
            <a:pPr algn="ctr">
              <a:buNone/>
            </a:pPr>
            <a:endParaRPr lang="ru-RU" sz="900" b="1" dirty="0">
              <a:solidFill>
                <a:schemeClr val="tx2"/>
              </a:solidFill>
              <a:latin typeface="+mn-lt"/>
            </a:endParaRPr>
          </a:p>
          <a:p>
            <a:pPr algn="ctr">
              <a:buNone/>
            </a:pPr>
            <a:endParaRPr lang="ru-RU" sz="900" b="1" dirty="0">
              <a:solidFill>
                <a:schemeClr val="tx2"/>
              </a:solidFill>
              <a:latin typeface="+mn-lt"/>
            </a:endParaRPr>
          </a:p>
          <a:p>
            <a:pPr algn="ctr">
              <a:buNone/>
            </a:pPr>
            <a:r>
              <a:rPr lang="ru-RU" sz="900" b="1" dirty="0">
                <a:solidFill>
                  <a:schemeClr val="tx2"/>
                </a:solidFill>
                <a:latin typeface="+mn-lt"/>
              </a:rPr>
              <a:t>Международная организация по стандартизации</a:t>
            </a: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27157" y="3979561"/>
            <a:ext cx="588476" cy="46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3615260" y="3865301"/>
            <a:ext cx="1769474" cy="1096614"/>
          </a:xfrm>
          <a:prstGeom prst="rect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prstDash val="sysDash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  <a:defRPr/>
            </a:pPr>
            <a:endParaRPr lang="ru-RU" sz="900" b="1" dirty="0">
              <a:solidFill>
                <a:schemeClr val="tx2"/>
              </a:solidFill>
              <a:latin typeface="+mn-lt"/>
            </a:endParaRPr>
          </a:p>
          <a:p>
            <a:pPr algn="ctr">
              <a:buNone/>
              <a:defRPr/>
            </a:pPr>
            <a:endParaRPr lang="ru-RU" sz="900" b="1" dirty="0">
              <a:solidFill>
                <a:schemeClr val="tx2"/>
              </a:solidFill>
              <a:latin typeface="+mn-lt"/>
            </a:endParaRPr>
          </a:p>
          <a:p>
            <a:pPr algn="ctr">
              <a:buNone/>
            </a:pPr>
            <a:endParaRPr lang="ru-RU" sz="900" b="1" dirty="0">
              <a:solidFill>
                <a:schemeClr val="tx2"/>
              </a:solidFill>
              <a:latin typeface="+mn-lt"/>
            </a:endParaRPr>
          </a:p>
          <a:p>
            <a:pPr algn="ctr">
              <a:buNone/>
            </a:pPr>
            <a:endParaRPr lang="ru-RU" sz="900" b="1" dirty="0">
              <a:solidFill>
                <a:schemeClr val="tx2"/>
              </a:solidFill>
              <a:latin typeface="+mn-lt"/>
            </a:endParaRPr>
          </a:p>
          <a:p>
            <a:pPr algn="ctr">
              <a:buNone/>
            </a:pPr>
            <a:r>
              <a:rPr lang="ru-RU" sz="900" b="1" dirty="0">
                <a:solidFill>
                  <a:schemeClr val="tx2"/>
                </a:solidFill>
                <a:latin typeface="+mn-lt"/>
              </a:rPr>
              <a:t>Международная электротехническая комиссия</a:t>
            </a:r>
          </a:p>
        </p:txBody>
      </p:sp>
      <p:pic>
        <p:nvPicPr>
          <p:cNvPr id="35" name="Picture 26" descr="http://upload.wikimedia.org/wikipedia/ru/thumb/3/36/International_Electrotechnical_Commission.svg/130px-International_Electrotechnical_Commission.svg.pn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34007" y="4005738"/>
            <a:ext cx="531979" cy="4340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5729213" y="3865300"/>
            <a:ext cx="1769474" cy="1096614"/>
          </a:xfrm>
          <a:prstGeom prst="rect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prstDash val="sysDash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endParaRPr lang="ru-RU" sz="900" b="1" dirty="0">
              <a:solidFill>
                <a:schemeClr val="tx2"/>
              </a:solidFill>
              <a:latin typeface="+mn-lt"/>
            </a:endParaRPr>
          </a:p>
          <a:p>
            <a:pPr algn="ctr">
              <a:buNone/>
            </a:pPr>
            <a:endParaRPr lang="ru-RU" sz="900" b="1" dirty="0">
              <a:solidFill>
                <a:schemeClr val="tx2"/>
              </a:solidFill>
              <a:latin typeface="+mn-lt"/>
            </a:endParaRPr>
          </a:p>
          <a:p>
            <a:pPr algn="ctr">
              <a:buNone/>
            </a:pPr>
            <a:endParaRPr lang="ru-RU" sz="900" b="1" dirty="0">
              <a:solidFill>
                <a:schemeClr val="tx2"/>
              </a:solidFill>
              <a:latin typeface="+mn-lt"/>
            </a:endParaRPr>
          </a:p>
          <a:p>
            <a:pPr algn="ctr">
              <a:buNone/>
            </a:pPr>
            <a:endParaRPr lang="ru-RU" sz="900" b="1" dirty="0">
              <a:solidFill>
                <a:schemeClr val="tx2"/>
              </a:solidFill>
              <a:latin typeface="+mn-lt"/>
            </a:endParaRPr>
          </a:p>
          <a:p>
            <a:pPr algn="ctr">
              <a:buNone/>
            </a:pPr>
            <a:r>
              <a:rPr lang="ru-RU" sz="900" b="1" dirty="0">
                <a:solidFill>
                  <a:schemeClr val="tx2"/>
                </a:solidFill>
                <a:latin typeface="+mn-lt"/>
              </a:rPr>
              <a:t>Европейская экономическая комиссия ООН 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651" y="3993763"/>
            <a:ext cx="516049" cy="454183"/>
          </a:xfrm>
          <a:prstGeom prst="rect">
            <a:avLst/>
          </a:prstGeom>
          <a:ln w="31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6424567" y="5233452"/>
            <a:ext cx="1769474" cy="1224136"/>
          </a:xfrm>
          <a:prstGeom prst="rect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prstDash val="sysDash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  <a:defRPr/>
            </a:pPr>
            <a:endParaRPr lang="ru-RU" sz="900" b="1" dirty="0">
              <a:solidFill>
                <a:schemeClr val="tx2"/>
              </a:solidFill>
              <a:latin typeface="+mn-lt"/>
            </a:endParaRPr>
          </a:p>
          <a:p>
            <a:pPr algn="ctr">
              <a:buNone/>
              <a:defRPr/>
            </a:pPr>
            <a:endParaRPr lang="ru-RU" sz="900" b="1" dirty="0">
              <a:solidFill>
                <a:schemeClr val="tx2"/>
              </a:solidFill>
              <a:latin typeface="+mn-lt"/>
            </a:endParaRPr>
          </a:p>
          <a:p>
            <a:pPr algn="ctr">
              <a:buNone/>
            </a:pPr>
            <a:endParaRPr lang="ru-RU" sz="900" b="1" dirty="0">
              <a:solidFill>
                <a:schemeClr val="tx2"/>
              </a:solidFill>
              <a:latin typeface="+mn-lt"/>
            </a:endParaRPr>
          </a:p>
          <a:p>
            <a:pPr algn="ctr">
              <a:buNone/>
            </a:pPr>
            <a:endParaRPr lang="ru-RU" sz="900" b="1" dirty="0">
              <a:solidFill>
                <a:schemeClr val="tx2"/>
              </a:solidFill>
              <a:latin typeface="+mn-lt"/>
            </a:endParaRPr>
          </a:p>
          <a:p>
            <a:pPr algn="ctr">
              <a:buNone/>
            </a:pPr>
            <a:r>
              <a:rPr lang="ru-RU" sz="900" b="1" dirty="0">
                <a:solidFill>
                  <a:schemeClr val="tx2"/>
                </a:solidFill>
                <a:latin typeface="+mn-lt"/>
              </a:rPr>
              <a:t>Американское общество по испытаниям и материалам</a:t>
            </a:r>
            <a:endParaRPr lang="ru-RU" sz="9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745" y="5305461"/>
            <a:ext cx="697118" cy="592733"/>
          </a:xfrm>
          <a:prstGeom prst="rect">
            <a:avLst/>
          </a:prstGeom>
        </p:spPr>
      </p:pic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2704877" y="5233452"/>
            <a:ext cx="2016224" cy="1224136"/>
          </a:xfrm>
          <a:prstGeom prst="rect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prstDash val="sysDash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  <a:defRPr/>
            </a:pPr>
            <a:endParaRPr lang="ru-RU" sz="900" b="1" dirty="0">
              <a:solidFill>
                <a:schemeClr val="tx2"/>
              </a:solidFill>
              <a:latin typeface="+mn-lt"/>
            </a:endParaRPr>
          </a:p>
          <a:p>
            <a:pPr algn="ctr">
              <a:buNone/>
              <a:defRPr/>
            </a:pPr>
            <a:endParaRPr lang="ru-RU" sz="900" b="1" dirty="0">
              <a:solidFill>
                <a:schemeClr val="tx2"/>
              </a:solidFill>
              <a:latin typeface="+mn-lt"/>
            </a:endParaRPr>
          </a:p>
          <a:p>
            <a:pPr algn="ctr">
              <a:buNone/>
            </a:pPr>
            <a:endParaRPr lang="ru-RU" sz="900" b="1" dirty="0">
              <a:solidFill>
                <a:schemeClr val="tx2"/>
              </a:solidFill>
              <a:latin typeface="+mn-lt"/>
            </a:endParaRPr>
          </a:p>
          <a:p>
            <a:pPr algn="ctr">
              <a:buNone/>
            </a:pPr>
            <a:r>
              <a:rPr lang="ru-RU" sz="900" b="1" dirty="0">
                <a:solidFill>
                  <a:schemeClr val="tx2"/>
                </a:solidFill>
                <a:latin typeface="+mn-lt"/>
              </a:rPr>
              <a:t>Европейским комитетом по стандартизации и Европейским комитетом по стандартизации в области электротехники 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56" y="5305461"/>
            <a:ext cx="1142216" cy="4845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7904618" y="3865300"/>
            <a:ext cx="1769474" cy="1096614"/>
          </a:xfrm>
          <a:prstGeom prst="rect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prstDash val="sysDash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endParaRPr lang="ru-RU" sz="900" b="1" dirty="0">
              <a:solidFill>
                <a:schemeClr val="tx2"/>
              </a:solidFill>
              <a:latin typeface="+mn-lt"/>
            </a:endParaRPr>
          </a:p>
          <a:p>
            <a:pPr algn="ctr">
              <a:buNone/>
            </a:pPr>
            <a:endParaRPr lang="ru-RU" sz="900" b="1" dirty="0">
              <a:solidFill>
                <a:schemeClr val="tx2"/>
              </a:solidFill>
              <a:latin typeface="+mn-lt"/>
            </a:endParaRPr>
          </a:p>
          <a:p>
            <a:pPr algn="ctr">
              <a:buNone/>
            </a:pPr>
            <a:endParaRPr lang="ru-RU" sz="900" b="1" dirty="0">
              <a:solidFill>
                <a:schemeClr val="tx2"/>
              </a:solidFill>
              <a:latin typeface="+mn-lt"/>
            </a:endParaRPr>
          </a:p>
          <a:p>
            <a:pPr algn="ctr">
              <a:buNone/>
            </a:pPr>
            <a:endParaRPr lang="ru-RU" sz="900" b="1" dirty="0">
              <a:solidFill>
                <a:schemeClr val="tx2"/>
              </a:solidFill>
              <a:latin typeface="+mn-lt"/>
            </a:endParaRPr>
          </a:p>
          <a:p>
            <a:pPr algn="ctr">
              <a:buNone/>
            </a:pPr>
            <a:r>
              <a:rPr lang="ru-RU" sz="900" b="1" dirty="0">
                <a:solidFill>
                  <a:schemeClr val="tx2"/>
                </a:solidFill>
                <a:latin typeface="+mn-lt"/>
              </a:rPr>
              <a:t>Продовольственная и сельскохозяйственная организация ООН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029" y="4013886"/>
            <a:ext cx="506995" cy="4340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897508" y="6298427"/>
            <a:ext cx="1706217" cy="365125"/>
          </a:xfrm>
        </p:spPr>
        <p:txBody>
          <a:bodyPr/>
          <a:lstStyle/>
          <a:p>
            <a:r>
              <a:rPr lang="ru-RU" sz="1600" b="1" dirty="0">
                <a:solidFill>
                  <a:srgbClr val="C00000"/>
                </a:solidFill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15934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1889" y="344547"/>
            <a:ext cx="6188515" cy="72740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Соглашение ВТО </a:t>
            </a:r>
            <a:b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техническим барьерам в торговле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865977" y="6301455"/>
            <a:ext cx="1706217" cy="365125"/>
          </a:xfrm>
        </p:spPr>
        <p:txBody>
          <a:bodyPr/>
          <a:lstStyle/>
          <a:p>
            <a:r>
              <a:rPr lang="ru-RU" sz="1600" b="1" dirty="0">
                <a:solidFill>
                  <a:srgbClr val="C00000"/>
                </a:solidFill>
                <a:latin typeface="+mj-lt"/>
              </a:rPr>
              <a:t>3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086302" y="1709052"/>
            <a:ext cx="6846906" cy="2592289"/>
            <a:chOff x="2483768" y="764705"/>
            <a:chExt cx="4752528" cy="2664296"/>
          </a:xfrm>
        </p:grpSpPr>
        <p:pic>
          <p:nvPicPr>
            <p:cNvPr id="8" name="Picture 7" descr="C:\Users\kolchanova.EEC\Desktop\1ec75ec1ab0ca1e9aa7e215bebede23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529" y="1196752"/>
              <a:ext cx="1053125" cy="466486"/>
            </a:xfrm>
            <a:prstGeom prst="rect">
              <a:avLst/>
            </a:prstGeom>
            <a:ln w="31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grpSp>
          <p:nvGrpSpPr>
            <p:cNvPr id="9" name="Группа 8"/>
            <p:cNvGrpSpPr/>
            <p:nvPr/>
          </p:nvGrpSpPr>
          <p:grpSpPr>
            <a:xfrm>
              <a:off x="2483768" y="764705"/>
              <a:ext cx="4752528" cy="2664296"/>
              <a:chOff x="323528" y="1614325"/>
              <a:chExt cx="4752528" cy="1814675"/>
            </a:xfrm>
          </p:grpSpPr>
          <p:sp>
            <p:nvSpPr>
              <p:cNvPr id="11" name="Rectangle 2"/>
              <p:cNvSpPr txBox="1">
                <a:spLocks noChangeArrowheads="1"/>
              </p:cNvSpPr>
              <p:nvPr/>
            </p:nvSpPr>
            <p:spPr>
              <a:xfrm>
                <a:off x="1331640" y="1614325"/>
                <a:ext cx="2368110" cy="323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rgbClr val="032953"/>
                    </a:solidFill>
                    <a:latin typeface="Times"/>
                    <a:ea typeface="Times"/>
                    <a:cs typeface="Times"/>
                  </a:defRPr>
                </a:lvl1pPr>
                <a:lvl2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32953"/>
                    </a:solidFill>
                    <a:latin typeface="Times"/>
                    <a:ea typeface="Times"/>
                    <a:cs typeface="Times"/>
                  </a:defRPr>
                </a:lvl2pPr>
                <a:lvl3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32953"/>
                    </a:solidFill>
                    <a:latin typeface="Times"/>
                    <a:ea typeface="Times"/>
                    <a:cs typeface="Times"/>
                  </a:defRPr>
                </a:lvl3pPr>
                <a:lvl4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32953"/>
                    </a:solidFill>
                    <a:latin typeface="Times"/>
                    <a:ea typeface="Times"/>
                    <a:cs typeface="Times"/>
                  </a:defRPr>
                </a:lvl4pPr>
                <a:lvl5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32953"/>
                    </a:solidFill>
                    <a:latin typeface="Times"/>
                    <a:ea typeface="Times"/>
                    <a:cs typeface="Times"/>
                  </a:defRPr>
                </a:lvl5pPr>
                <a:lvl6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32953"/>
                    </a:solidFill>
                    <a:latin typeface="Times"/>
                    <a:ea typeface="Times"/>
                    <a:cs typeface="Times"/>
                  </a:defRPr>
                </a:lvl6pPr>
                <a:lvl7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32953"/>
                    </a:solidFill>
                    <a:latin typeface="Times"/>
                    <a:ea typeface="Times"/>
                    <a:cs typeface="Times"/>
                  </a:defRPr>
                </a:lvl7pPr>
                <a:lvl8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32953"/>
                    </a:solidFill>
                    <a:latin typeface="Times"/>
                    <a:ea typeface="Times"/>
                    <a:cs typeface="Times"/>
                  </a:defRPr>
                </a:lvl8pPr>
                <a:lvl9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32953"/>
                    </a:solidFill>
                    <a:latin typeface="Times"/>
                    <a:ea typeface="Times"/>
                    <a:cs typeface="Times"/>
                  </a:defRPr>
                </a:lvl9pPr>
              </a:lstStyle>
              <a:p>
                <a:pPr algn="ctr" eaLnBrk="1" hangingPunct="1">
                  <a:lnSpc>
                    <a:spcPct val="75000"/>
                  </a:lnSpc>
                </a:pPr>
                <a:r>
                  <a:rPr lang="ru-RU" altLang="ru-RU" sz="1600" b="1" dirty="0">
                    <a:solidFill>
                      <a:srgbClr val="002060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Философия </a:t>
                </a:r>
              </a:p>
              <a:p>
                <a:pPr algn="ctr" eaLnBrk="1" hangingPunct="1">
                  <a:lnSpc>
                    <a:spcPct val="75000"/>
                  </a:lnSpc>
                </a:pPr>
                <a:r>
                  <a:rPr lang="ru-RU" altLang="ru-RU" sz="1600" b="1" dirty="0">
                    <a:solidFill>
                      <a:srgbClr val="002060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Соглашения ВТО по ТБТ</a:t>
                </a:r>
                <a:endParaRPr lang="en-GB" altLang="ru-RU" sz="1600" b="1" dirty="0">
                  <a:solidFill>
                    <a:srgbClr val="002060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Picture 3" descr="j021327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9840" y="2225717"/>
                <a:ext cx="1124722" cy="1043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AutoShape 6"/>
              <p:cNvSpPr>
                <a:spLocks noChangeArrowheads="1"/>
              </p:cNvSpPr>
              <p:nvPr/>
            </p:nvSpPr>
            <p:spPr bwMode="auto">
              <a:xfrm rot="16200000">
                <a:off x="812393" y="1867589"/>
                <a:ext cx="892293" cy="1032483"/>
              </a:xfrm>
              <a:prstGeom prst="wedgeEllipseCallout">
                <a:avLst>
                  <a:gd name="adj1" fmla="val -41012"/>
                  <a:gd name="adj2" fmla="val 73940"/>
                </a:avLst>
              </a:prstGeom>
              <a:noFill/>
              <a:ln w="38100">
                <a:solidFill>
                  <a:schemeClr val="accent2"/>
                </a:solidFill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EDC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anchor="ctr">
                <a:flatTx/>
              </a:bodyPr>
              <a:lstStyle>
                <a:lvl1pPr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GB" altLang="ru-RU" sz="1200">
                  <a:latin typeface="+mj-lt"/>
                </a:endParaRPr>
              </a:p>
            </p:txBody>
          </p:sp>
          <p:sp>
            <p:nvSpPr>
              <p:cNvPr id="14" name="AutoShape 7"/>
              <p:cNvSpPr>
                <a:spLocks noChangeArrowheads="1"/>
              </p:cNvSpPr>
              <p:nvPr/>
            </p:nvSpPr>
            <p:spPr bwMode="auto">
              <a:xfrm rot="16536453">
                <a:off x="3375357" y="1810089"/>
                <a:ext cx="878204" cy="1118117"/>
              </a:xfrm>
              <a:prstGeom prst="wedgeEllipseCallout">
                <a:avLst>
                  <a:gd name="adj1" fmla="val -51605"/>
                  <a:gd name="adj2" fmla="val -67429"/>
                </a:avLst>
              </a:prstGeom>
              <a:noFill/>
              <a:ln w="38100">
                <a:solidFill>
                  <a:schemeClr val="accent2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EDC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anchor="ctr">
                <a:flatTx/>
              </a:bodyPr>
              <a:lstStyle>
                <a:lvl1pPr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GB" altLang="ru-RU" sz="2400">
                  <a:latin typeface="+mj-lt"/>
                </a:endParaRPr>
              </a:p>
            </p:txBody>
          </p:sp>
          <p:pic>
            <p:nvPicPr>
              <p:cNvPr id="15" name="Picture 8" descr="j018613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2548153"/>
                <a:ext cx="562827" cy="793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9" descr="j017820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6866" y="2729773"/>
                <a:ext cx="969190" cy="699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 Box 4"/>
              <p:cNvSpPr txBox="1">
                <a:spLocks noChangeArrowheads="1"/>
              </p:cNvSpPr>
              <p:nvPr/>
            </p:nvSpPr>
            <p:spPr bwMode="auto">
              <a:xfrm>
                <a:off x="717374" y="2107659"/>
                <a:ext cx="972591" cy="5386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DC9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8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sz="1100" dirty="0">
                    <a:solidFill>
                      <a:srgbClr val="002060"/>
                    </a:solidFill>
                    <a:latin typeface="+mj-lt"/>
                    <a:cs typeface="Arial" panose="020B0604020202020204" pitchFamily="34" charset="0"/>
                  </a:rPr>
                  <a:t>Право принимать регуляторные меры</a:t>
                </a:r>
                <a:endParaRPr lang="en-GB" altLang="ru-RU" sz="1100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 Box 5"/>
              <p:cNvSpPr txBox="1">
                <a:spLocks noChangeArrowheads="1"/>
              </p:cNvSpPr>
              <p:nvPr/>
            </p:nvSpPr>
            <p:spPr bwMode="auto">
              <a:xfrm>
                <a:off x="3309620" y="2082807"/>
                <a:ext cx="1151988" cy="5386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DC9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8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sz="1100" dirty="0">
                    <a:solidFill>
                      <a:srgbClr val="002060"/>
                    </a:solidFill>
                    <a:latin typeface="+mj-lt"/>
                    <a:cs typeface="Arial" panose="020B0604020202020204" pitchFamily="34" charset="0"/>
                  </a:rPr>
                  <a:t>Предупреждение необоснованных препятствий                         в торговле</a:t>
                </a:r>
                <a:endParaRPr lang="en-GB" altLang="ru-RU" sz="1100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0" name="Прямая соединительная линия 9"/>
            <p:cNvCxnSpPr/>
            <p:nvPr/>
          </p:nvCxnSpPr>
          <p:spPr>
            <a:xfrm>
              <a:off x="3779912" y="1196752"/>
              <a:ext cx="182646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/>
          <p:cNvSpPr/>
          <p:nvPr/>
        </p:nvSpPr>
        <p:spPr>
          <a:xfrm>
            <a:off x="214412" y="4454057"/>
            <a:ext cx="3356732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Недискриминация</a:t>
            </a:r>
            <a:endParaRPr lang="ru-RU" sz="1400" b="1" cap="all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400" b="1" cap="al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Транспарентность</a:t>
            </a:r>
          </a:p>
          <a:p>
            <a:pPr algn="ctr"/>
            <a:r>
              <a:rPr lang="ru-RU" sz="1400" b="1" cap="al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Устранение избыточных барьеров</a:t>
            </a:r>
          </a:p>
          <a:p>
            <a:pPr algn="ctr"/>
            <a:r>
              <a:rPr lang="ru-RU" sz="1400" b="1" cap="al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Взаимное признание результатов оценки соответствия 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862659" y="524303"/>
            <a:ext cx="2524845" cy="1948293"/>
          </a:xfrm>
          <a:prstGeom prst="rect">
            <a:avLst/>
          </a:prstGeom>
          <a:solidFill>
            <a:schemeClr val="bg1"/>
          </a:solidFill>
          <a:ln w="50800" cmpd="tri"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71120" tIns="12700" rIns="71120" bIns="12700" numCol="1" spcCol="1270" anchor="ctr" anchorCtr="0">
            <a:no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+mj-lt"/>
              </a:rPr>
              <a:t>ОСНОВНАЯ ЦЕЛЬ – 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+mj-lt"/>
              </a:rPr>
              <a:t>УСТРАНЕНИЕ ТЕХНИЧЕСКИХ БАРЬЕРОВ В ТОРГОВЛЕ</a:t>
            </a:r>
          </a:p>
        </p:txBody>
      </p:sp>
      <p:pic>
        <p:nvPicPr>
          <p:cNvPr id="24" name="Picture 2" descr="ÐÐ°ÑÑÐ¸Ð½ÐºÐ¸ Ð¿Ð¾ Ð·Ð°Ð¿ÑÐ¾ÑÑ ÐºÐ°ÑÑÐ¸Ð½ÐºÐ° Ð²Ð¾ÑÐºÐ»Ð¸ÑÐ°ÑÐµÐ»ÑÐ½ÑÐ¹ Ð·Ð½Ð°Ðº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2" r="22403"/>
          <a:stretch/>
        </p:blipFill>
        <p:spPr bwMode="auto">
          <a:xfrm>
            <a:off x="9865977" y="524303"/>
            <a:ext cx="422916" cy="51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/>
          <p:cNvGrpSpPr/>
          <p:nvPr/>
        </p:nvGrpSpPr>
        <p:grpSpPr>
          <a:xfrm>
            <a:off x="4862085" y="4484444"/>
            <a:ext cx="4704431" cy="1046297"/>
            <a:chOff x="4733509" y="5888446"/>
            <a:chExt cx="2193173" cy="611986"/>
          </a:xfrm>
          <a:solidFill>
            <a:schemeClr val="bg1">
              <a:lumMod val="85000"/>
            </a:schemeClr>
          </a:solidFill>
        </p:grpSpPr>
        <p:sp>
          <p:nvSpPr>
            <p:cNvPr id="27" name="Прямоугольник 26"/>
            <p:cNvSpPr/>
            <p:nvPr/>
          </p:nvSpPr>
          <p:spPr>
            <a:xfrm>
              <a:off x="4780796" y="6088516"/>
              <a:ext cx="2145886" cy="341837"/>
            </a:xfrm>
            <a:prstGeom prst="rect">
              <a:avLst/>
            </a:prstGeom>
            <a:grpFill/>
          </p:spPr>
          <p:txBody>
            <a:bodyPr wrap="square">
              <a:noAutofit/>
            </a:bodyPr>
            <a:lstStyle/>
            <a:p>
              <a:pPr algn="ctr"/>
              <a:endParaRPr lang="ru-RU" sz="1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733509" y="5888446"/>
              <a:ext cx="2193173" cy="611986"/>
            </a:xfrm>
            <a:prstGeom prst="rect">
              <a:avLst/>
            </a:prstGeom>
            <a:grpFill/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ru-RU" sz="1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ОТЛИЧАЮЩИЕСЯ  ТРЕБОВАНИЯ К ОБЪЕКТАМ</a:t>
              </a:r>
            </a:p>
            <a:p>
              <a:pPr algn="ctr"/>
              <a:r>
                <a:rPr lang="ru-RU" sz="1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РАЗНЫЕ ОБЪЕКТЫ  ТЕХНИЧЕСКОГО  РЕГУЛИРОВАНИЯ </a:t>
              </a:r>
            </a:p>
            <a:p>
              <a:pPr algn="ctr"/>
              <a:r>
                <a:rPr lang="ru-RU" sz="1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РАЗНЫЕ ФОРМЫ ОЦЕНКИ СООТВЕТСТВИЯ ОБЪЕКТОВ</a:t>
              </a: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402839" y="6002430"/>
            <a:ext cx="110950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Международные стандарты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- основа взаимного доверия на глобальном уровне</a:t>
            </a:r>
          </a:p>
        </p:txBody>
      </p:sp>
    </p:spTree>
    <p:extLst>
      <p:ext uri="{BB962C8B-B14F-4D97-AF65-F5344CB8AC3E}">
        <p14:creationId xmlns:p14="http://schemas.microsoft.com/office/powerpoint/2010/main" val="237244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85555" y="44400"/>
            <a:ext cx="8420363" cy="91297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Соглашение ВТО по Санитарным, ветеринарным </a:t>
            </a:r>
            <a:b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фитосанитарным карантинным мерам</a:t>
            </a:r>
          </a:p>
        </p:txBody>
      </p:sp>
      <p:sp>
        <p:nvSpPr>
          <p:cNvPr id="2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897508" y="6298427"/>
            <a:ext cx="1706217" cy="365125"/>
          </a:xfrm>
        </p:spPr>
        <p:txBody>
          <a:bodyPr/>
          <a:lstStyle/>
          <a:p>
            <a:r>
              <a:rPr lang="ru-RU" sz="1600" b="1" dirty="0">
                <a:solidFill>
                  <a:srgbClr val="C00000"/>
                </a:solidFill>
                <a:latin typeface="+mj-lt"/>
              </a:rPr>
              <a:t>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62382" y="3569119"/>
            <a:ext cx="114659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Принципы Соглашения ВТО по СФС мерам: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476829" y="1228833"/>
            <a:ext cx="2524845" cy="1948293"/>
          </a:xfrm>
          <a:prstGeom prst="rect">
            <a:avLst/>
          </a:prstGeom>
          <a:solidFill>
            <a:schemeClr val="bg1"/>
          </a:solidFill>
          <a:ln w="50800" cmpd="tri"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71120" tIns="12700" rIns="71120" bIns="12700" numCol="1" spcCol="1270" anchor="ctr" anchorCtr="0">
            <a:noAutofit/>
          </a:bodyPr>
          <a:lstStyle/>
          <a:p>
            <a:pPr indent="952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2"/>
                </a:solidFill>
                <a:latin typeface="+mj-lt"/>
              </a:rPr>
              <a:t>ОСНОВНАЯ ЦЕЛЬ </a:t>
            </a:r>
            <a:r>
              <a:rPr lang="ru-RU" altLang="ru-RU" sz="1400" b="1" dirty="0">
                <a:solidFill>
                  <a:schemeClr val="tx2"/>
                </a:solidFill>
                <a:latin typeface="+mj-lt"/>
              </a:rPr>
              <a:t>–</a:t>
            </a:r>
            <a:r>
              <a:rPr lang="en-US" altLang="ru-RU" sz="1400" b="1" dirty="0">
                <a:solidFill>
                  <a:schemeClr val="tx2"/>
                </a:solidFill>
                <a:latin typeface="+mj-lt"/>
              </a:rPr>
              <a:t> </a:t>
            </a:r>
            <a:endParaRPr lang="ru-RU" altLang="ru-RU" sz="1400" b="1" dirty="0">
              <a:solidFill>
                <a:schemeClr val="tx2"/>
              </a:solidFill>
              <a:latin typeface="+mj-lt"/>
            </a:endParaRPr>
          </a:p>
          <a:p>
            <a:pPr indent="9525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400" b="1" dirty="0">
                <a:solidFill>
                  <a:schemeClr val="tx2"/>
                </a:solidFill>
                <a:latin typeface="+mj-lt"/>
              </a:rPr>
              <a:t>ЗАЩИТА </a:t>
            </a:r>
            <a:r>
              <a:rPr lang="ru-RU" altLang="ru-RU" sz="1400" b="1" dirty="0">
                <a:solidFill>
                  <a:schemeClr val="tx2"/>
                </a:solidFill>
                <a:latin typeface="+mj-lt"/>
              </a:rPr>
              <a:t>ЧЕЛОВЕКА </a:t>
            </a:r>
            <a:br>
              <a:rPr lang="ru-RU" altLang="ru-RU" sz="1400" b="1" dirty="0">
                <a:solidFill>
                  <a:schemeClr val="tx2"/>
                </a:solidFill>
                <a:latin typeface="+mj-lt"/>
              </a:rPr>
            </a:br>
            <a:r>
              <a:rPr lang="ru-RU" altLang="ru-RU" sz="1400" b="1" dirty="0">
                <a:solidFill>
                  <a:schemeClr val="tx2"/>
                </a:solidFill>
                <a:latin typeface="+mj-lt"/>
              </a:rPr>
              <a:t>И ЖИВОТНЫХ </a:t>
            </a:r>
            <a:r>
              <a:rPr lang="en-US" altLang="ru-RU" sz="1400" b="1" dirty="0">
                <a:solidFill>
                  <a:schemeClr val="tx2"/>
                </a:solidFill>
                <a:latin typeface="+mj-lt"/>
              </a:rPr>
              <a:t>ОТ БОЛЕЗНЕЙ</a:t>
            </a:r>
            <a:r>
              <a:rPr lang="ru-RU" altLang="ru-RU" sz="1400" b="1" dirty="0">
                <a:solidFill>
                  <a:schemeClr val="tx2"/>
                </a:solidFill>
                <a:latin typeface="+mj-lt"/>
              </a:rPr>
              <a:t>, </a:t>
            </a:r>
          </a:p>
          <a:p>
            <a:pPr indent="9525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tx2"/>
                </a:solidFill>
                <a:latin typeface="+mj-lt"/>
              </a:rPr>
              <a:t>В ТОМ ЧИСЛЕ ОБЩИХ ДЛЯ ЧЕЛОВЕКА И ЖИВОТНЫХ</a:t>
            </a:r>
            <a:r>
              <a:rPr lang="ru-RU" altLang="ru-RU" sz="1400" b="1" dirty="0">
                <a:solidFill>
                  <a:srgbClr val="680000"/>
                </a:solidFill>
                <a:latin typeface="+mj-lt"/>
              </a:rPr>
              <a:t> </a:t>
            </a:r>
            <a:endParaRPr lang="ru-RU" sz="1400" b="1" dirty="0">
              <a:solidFill>
                <a:srgbClr val="68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4" name="Picture 2" descr="ÐÐ°ÑÑÐ¸Ð½ÐºÐ¸ Ð¿Ð¾ Ð·Ð°Ð¿ÑÐ¾ÑÑ ÐºÐ°ÑÑÐ¸Ð½ÐºÐ° Ð²Ð¾ÑÐºÐ»Ð¸ÑÐ°ÑÐµÐ»ÑÐ½ÑÐ¹ Ð·Ð½Ð°Ðº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2" r="22403"/>
          <a:stretch/>
        </p:blipFill>
        <p:spPr bwMode="auto">
          <a:xfrm>
            <a:off x="8536563" y="1400760"/>
            <a:ext cx="422916" cy="51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j02132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26" y="2317241"/>
            <a:ext cx="1124722" cy="104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j01861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23" y="2800602"/>
            <a:ext cx="465787" cy="67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446502" y="1837397"/>
            <a:ext cx="114881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DC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000" dirty="0">
                <a:solidFill>
                  <a:srgbClr val="333399"/>
                </a:solidFill>
                <a:latin typeface="+mj-lt"/>
              </a:rPr>
              <a:t>Право вводить СФС меры, отличные от международных стандартов</a:t>
            </a:r>
            <a:endParaRPr lang="en-GB" altLang="ru-RU" sz="1000" dirty="0">
              <a:solidFill>
                <a:srgbClr val="333399"/>
              </a:solidFill>
              <a:latin typeface="+mj-lt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5459257" y="1631051"/>
            <a:ext cx="151127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DC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1000" dirty="0">
                <a:solidFill>
                  <a:srgbClr val="333399"/>
                </a:solidFill>
                <a:latin typeface="+mj-lt"/>
              </a:rPr>
              <a:t>СФС меры не ограничивают торговлю в большей степени, чем требуется для достижения надлежащего уровня защиты</a:t>
            </a:r>
            <a:endParaRPr lang="en-GB" altLang="ru-RU" sz="1000" dirty="0">
              <a:solidFill>
                <a:srgbClr val="333399"/>
              </a:solidFill>
              <a:latin typeface="+mj-lt"/>
            </a:endParaRP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 rot="16200000">
            <a:off x="5116164" y="1526972"/>
            <a:ext cx="1331281" cy="1427107"/>
          </a:xfrm>
          <a:prstGeom prst="wedgeEllipseCallout">
            <a:avLst>
              <a:gd name="adj1" fmla="val -41012"/>
              <a:gd name="adj2" fmla="val 73940"/>
            </a:avLst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scene3d>
            <a:camera prst="legacyObliqueTopLeft">
              <a:rot lat="20418980" lon="11737631" rev="21383009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3">
                <a:lumMod val="75000"/>
              </a:schemeClr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EDC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>
            <a:flatTx/>
          </a:bodyPr>
          <a:lstStyle>
            <a:lvl1pPr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ru-RU" sz="1200" dirty="0">
              <a:latin typeface="+mj-lt"/>
            </a:endParaRP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 rot="16200000">
            <a:off x="2355445" y="1554269"/>
            <a:ext cx="1294267" cy="1348323"/>
          </a:xfrm>
          <a:prstGeom prst="wedgeEllipseCallout">
            <a:avLst>
              <a:gd name="adj1" fmla="val -36482"/>
              <a:gd name="adj2" fmla="val 77921"/>
            </a:avLst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scene3d>
            <a:camera prst="legacyObliqueTopLeft">
              <a:rot lat="20366936" lon="1428968" rev="21594153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3">
                <a:lumMod val="75000"/>
              </a:schemeClr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EDC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>
            <a:flatTx/>
          </a:bodyPr>
          <a:lstStyle>
            <a:lvl1pPr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ru-RU" sz="1200" dirty="0">
              <a:latin typeface="+mj-lt"/>
            </a:endParaRPr>
          </a:p>
        </p:txBody>
      </p:sp>
      <p:pic>
        <p:nvPicPr>
          <p:cNvPr id="30" name="Picture 7" descr="C:\Users\kolchanova.EEC\Desktop\1ec75ec1ab0ca1e9aa7e215bebede2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436" y="1612453"/>
            <a:ext cx="1372254" cy="466486"/>
          </a:xfrm>
          <a:prstGeom prst="rect">
            <a:avLst/>
          </a:prstGeom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2940621" y="1142836"/>
            <a:ext cx="3085720" cy="4696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32953"/>
                </a:solidFill>
                <a:latin typeface="Times"/>
                <a:ea typeface="Times"/>
                <a:cs typeface="Times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32953"/>
                </a:solidFill>
                <a:latin typeface="Times"/>
                <a:ea typeface="Times"/>
                <a:cs typeface="Times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32953"/>
                </a:solidFill>
                <a:latin typeface="Times"/>
                <a:ea typeface="Times"/>
                <a:cs typeface="Times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32953"/>
                </a:solidFill>
                <a:latin typeface="Times"/>
                <a:ea typeface="Times"/>
                <a:cs typeface="Times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altLang="ru-RU" sz="1600" b="1" dirty="0">
                <a:solidFill>
                  <a:srgbClr val="002060"/>
                </a:solidFill>
                <a:latin typeface="+mj-lt"/>
                <a:ea typeface="+mn-ea"/>
                <a:cs typeface="Arial" panose="020B0604020202020204" pitchFamily="34" charset="0"/>
              </a:rPr>
              <a:t>Философия </a:t>
            </a:r>
          </a:p>
          <a:p>
            <a:pPr algn="ctr" eaLnBrk="1" hangingPunct="1">
              <a:lnSpc>
                <a:spcPct val="75000"/>
              </a:lnSpc>
            </a:pPr>
            <a:r>
              <a:rPr lang="ru-RU" altLang="ru-RU" sz="1600" b="1" dirty="0">
                <a:solidFill>
                  <a:srgbClr val="002060"/>
                </a:solidFill>
                <a:latin typeface="+mj-lt"/>
                <a:ea typeface="+mn-ea"/>
                <a:cs typeface="Arial" panose="020B0604020202020204" pitchFamily="34" charset="0"/>
              </a:rPr>
              <a:t>Соглашения ВТО по СФС</a:t>
            </a:r>
            <a:endParaRPr lang="en-GB" altLang="ru-RU" sz="1600" b="1" dirty="0">
              <a:solidFill>
                <a:srgbClr val="002060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315936" y="1612453"/>
            <a:ext cx="237994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9" descr="j017820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994" y="2426511"/>
            <a:ext cx="969190" cy="69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1646290" y="3935375"/>
            <a:ext cx="101601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применение СФС мер </a:t>
            </a:r>
            <a:r>
              <a:rPr lang="ru-RU" sz="16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на основе научных принципов 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и только в той степени, в которой это необходимо для охраны жизни или здоровья людей, животных или растений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гармонизация, эквивалентность, оценка риска и определение надлежащего уровня защиты, транспарентность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СФС меры, </a:t>
            </a:r>
            <a:r>
              <a:rPr lang="ru-RU" sz="16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согласующиеся с международными стандартами,  руководствами или рекомендациями, считаются достаточными 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для охраны жизни или здоровья людей, животных или растений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62382" y="5701676"/>
            <a:ext cx="110950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Международные стандарты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- основа взаимного доверия на глобальном уровне</a:t>
            </a:r>
          </a:p>
        </p:txBody>
      </p:sp>
    </p:spTree>
    <p:extLst>
      <p:ext uri="{BB962C8B-B14F-4D97-AF65-F5344CB8AC3E}">
        <p14:creationId xmlns:p14="http://schemas.microsoft.com/office/powerpoint/2010/main" val="344219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4261" y="5232840"/>
            <a:ext cx="8663772" cy="55399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200" b="1" u="sng" dirty="0">
              <a:solidFill>
                <a:srgbClr val="EEECE1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Kokila" panose="020B0604020202020204" pitchFamily="34" charset="0"/>
            </a:endParaRPr>
          </a:p>
          <a:p>
            <a:pPr algn="ctr"/>
            <a:endParaRPr lang="ru-RU" sz="500" b="1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Kokila" panose="020B0604020202020204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Kokila" panose="020B0604020202020204" pitchFamily="34" charset="0"/>
              </a:rPr>
              <a:t>ПРИМЕНЕНИЕ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Kokila" panose="020B0604020202020204" pitchFamily="34" charset="0"/>
              </a:rPr>
              <a:t>МЕЖДУНАРОДНЫХ СТАНДАРТОВ И НАИЛУЧШИХ МЕЖДУНАРОДНЫХ ПРАКТИК</a:t>
            </a:r>
            <a:endParaRPr lang="ru-RU" sz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091" y="1772817"/>
            <a:ext cx="2880320" cy="2664296"/>
          </a:xfrm>
          <a:prstGeom prst="rect">
            <a:avLst/>
          </a:prstGeom>
        </p:spPr>
      </p:pic>
      <p:sp>
        <p:nvSpPr>
          <p:cNvPr id="32" name="Овал 31"/>
          <p:cNvSpPr/>
          <p:nvPr/>
        </p:nvSpPr>
        <p:spPr>
          <a:xfrm>
            <a:off x="4223792" y="1582374"/>
            <a:ext cx="3320914" cy="3127041"/>
          </a:xfrm>
          <a:prstGeom prst="ellips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331031" y="1052736"/>
            <a:ext cx="5141234" cy="4104456"/>
          </a:xfrm>
          <a:prstGeom prst="ellips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877" y="2780928"/>
            <a:ext cx="781238" cy="74387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554" y="2812522"/>
            <a:ext cx="781238" cy="74387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630131" y="3532714"/>
            <a:ext cx="168408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Интеграционные образования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593" y="2091421"/>
            <a:ext cx="932565" cy="56541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510234" y="3608992"/>
            <a:ext cx="64587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Страны СНГ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71683" y="3587518"/>
            <a:ext cx="64587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Страны СНГ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66" y="2865689"/>
            <a:ext cx="671418" cy="61089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8621180" y="3624876"/>
            <a:ext cx="168408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Сотрудничество </a:t>
            </a:r>
            <a:br>
              <a:rPr lang="ru-RU" sz="1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sz="1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с третьими странами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788" y="1784163"/>
            <a:ext cx="1296144" cy="1272442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201" y="3087076"/>
            <a:ext cx="1368152" cy="445638"/>
          </a:xfrm>
          <a:prstGeom prst="rect">
            <a:avLst/>
          </a:prstGeom>
        </p:spPr>
      </p:pic>
      <p:sp>
        <p:nvSpPr>
          <p:cNvPr id="52" name="Скругленный прямоугольник 4"/>
          <p:cNvSpPr/>
          <p:nvPr/>
        </p:nvSpPr>
        <p:spPr>
          <a:xfrm>
            <a:off x="1814261" y="183789"/>
            <a:ext cx="8602220" cy="82304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/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ФОРМИРОВАНИЕ УСЛОВИЙ ДЛЯ БЕЗБЕРЪЕРНОЙ ВЗАИМНОЙ ТОРГОВЛИ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3" name="Схема 52"/>
          <p:cNvGraphicFramePr/>
          <p:nvPr/>
        </p:nvGraphicFramePr>
        <p:xfrm>
          <a:off x="1689561" y="4563168"/>
          <a:ext cx="8934896" cy="882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5487628" y="2607296"/>
            <a:ext cx="103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ЕАЭС</a:t>
            </a:r>
          </a:p>
        </p:txBody>
      </p:sp>
      <p:sp>
        <p:nvSpPr>
          <p:cNvPr id="22" name="Двойная стрелка влево/вправо 21"/>
          <p:cNvSpPr/>
          <p:nvPr/>
        </p:nvSpPr>
        <p:spPr>
          <a:xfrm>
            <a:off x="3287688" y="1340769"/>
            <a:ext cx="5328592" cy="377019"/>
          </a:xfrm>
          <a:prstGeom prst="leftRightArrow">
            <a:avLst>
              <a:gd name="adj1" fmla="val 80859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 anchorCtr="0"/>
          <a:lstStyle/>
          <a:p>
            <a:pPr algn="ctr"/>
            <a:r>
              <a:rPr lang="ru-RU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БЕЗОПАСНАЯ И КАЧЕСТВЕННАЯ ПРОДУКЦИЯ</a:t>
            </a:r>
          </a:p>
        </p:txBody>
      </p:sp>
      <p:sp>
        <p:nvSpPr>
          <p:cNvPr id="2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897508" y="6298427"/>
            <a:ext cx="1706217" cy="365125"/>
          </a:xfrm>
        </p:spPr>
        <p:txBody>
          <a:bodyPr/>
          <a:lstStyle/>
          <a:p>
            <a:fld id="{50B87A2A-BFFF-4C5B-9BEA-0EA155818323}" type="slidenum">
              <a:rPr lang="ru-RU" sz="1600" b="1" smtClean="0">
                <a:solidFill>
                  <a:srgbClr val="C00000"/>
                </a:solidFill>
                <a:latin typeface="+mj-lt"/>
              </a:rPr>
              <a:t>5</a:t>
            </a:fld>
            <a:endParaRPr lang="ru-RU" sz="16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7063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2" descr="Описание: Eurasian Economic Union (orthographic projection) - Crimea disputed - no borders.svg"/>
          <p:cNvPicPr preferRelativeResize="0"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77930" l="23438" r="84766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93" t="17087" r="16427" b="30960"/>
          <a:stretch/>
        </p:blipFill>
        <p:spPr bwMode="auto">
          <a:xfrm rot="728374">
            <a:off x="3059618" y="959793"/>
            <a:ext cx="6883268" cy="313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919536" y="783559"/>
            <a:ext cx="8920065" cy="5741784"/>
            <a:chOff x="539552" y="1327797"/>
            <a:chExt cx="8920065" cy="4571680"/>
          </a:xfrm>
        </p:grpSpPr>
        <p:grpSp>
          <p:nvGrpSpPr>
            <p:cNvPr id="74" name="Группа 73"/>
            <p:cNvGrpSpPr/>
            <p:nvPr/>
          </p:nvGrpSpPr>
          <p:grpSpPr>
            <a:xfrm rot="193208">
              <a:off x="624622" y="3897978"/>
              <a:ext cx="7626844" cy="1982674"/>
              <a:chOff x="362746" y="2802250"/>
              <a:chExt cx="6147886" cy="3579079"/>
            </a:xfrm>
          </p:grpSpPr>
          <p:pic>
            <p:nvPicPr>
              <p:cNvPr id="75" name="Picture 2" descr="C:\Users\ismadieva\Desktop\форум ТРАНЗИТ Потенциал евразконтинент 30.09-01.10.2019\стена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-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r="78603" b="73741"/>
              <a:stretch/>
            </p:blipFill>
            <p:spPr bwMode="auto">
              <a:xfrm>
                <a:off x="362746" y="2802250"/>
                <a:ext cx="3317801" cy="203970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2" descr="C:\Users\ismadieva\Desktop\форум ТРАНЗИТ Потенциал евразконтинент 30.09-01.10.2019\стена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-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550" t="16386" r="59841" b="44815"/>
              <a:stretch/>
            </p:blipFill>
            <p:spPr bwMode="auto">
              <a:xfrm>
                <a:off x="3407706" y="4003144"/>
                <a:ext cx="2107963" cy="237818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2" descr="C:\Users\ismadieva\Desktop\форум ТРАНЗИТ Потенциал евразконтинент 30.09-01.10.2019\стена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-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212" t="16386" r="44232" b="44815"/>
              <a:stretch/>
            </p:blipFill>
            <p:spPr bwMode="auto">
              <a:xfrm>
                <a:off x="5220072" y="4211563"/>
                <a:ext cx="1290560" cy="158584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3" name="Группа 52"/>
            <p:cNvGrpSpPr/>
            <p:nvPr/>
          </p:nvGrpSpPr>
          <p:grpSpPr>
            <a:xfrm>
              <a:off x="539552" y="1327797"/>
              <a:ext cx="8920065" cy="2615899"/>
              <a:chOff x="35496" y="470133"/>
              <a:chExt cx="6983766" cy="2622788"/>
            </a:xfrm>
          </p:grpSpPr>
          <p:grpSp>
            <p:nvGrpSpPr>
              <p:cNvPr id="56" name="Группа 55"/>
              <p:cNvGrpSpPr/>
              <p:nvPr/>
            </p:nvGrpSpPr>
            <p:grpSpPr>
              <a:xfrm>
                <a:off x="129403" y="470133"/>
                <a:ext cx="6889859" cy="2612415"/>
                <a:chOff x="735129" y="492182"/>
                <a:chExt cx="7152867" cy="3128379"/>
              </a:xfrm>
            </p:grpSpPr>
            <p:pic>
              <p:nvPicPr>
                <p:cNvPr id="63" name="Picture 4" descr="Катафот на спицы вело стрелка (зеленый, двусторонний) купить по лучшей цене  | Интернет-магазин запчастей Motaki ru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55687" y="1698473"/>
                  <a:ext cx="1882893" cy="802563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4" name="TextBox 63"/>
                <p:cNvSpPr txBox="1"/>
                <p:nvPr/>
              </p:nvSpPr>
              <p:spPr>
                <a:xfrm>
                  <a:off x="3082577" y="2209782"/>
                  <a:ext cx="2169934" cy="49895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effectLst>
                  <a:softEdge rad="63500"/>
                </a:effectLst>
              </p:spPr>
              <p:txBody>
                <a:bodyPr wrap="square" rtlCol="0">
                  <a:noAutofit/>
                </a:bodyPr>
                <a:lstStyle/>
                <a:p>
                  <a:pPr algn="ctr"/>
                  <a:r>
                    <a:rPr lang="ru-RU" sz="1200" b="1" dirty="0">
                      <a:solidFill>
                        <a:srgbClr val="C00000"/>
                      </a:solidFill>
                      <a:latin typeface="Arial Narrow" pitchFamily="34" charset="0"/>
                    </a:rPr>
                    <a:t>СОГЛАСОВАННЫЕ ПРОЦЕДУРЫ ДОПУСКА НА РЫНОК</a:t>
                  </a: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3081781" y="1455618"/>
                  <a:ext cx="2196483" cy="44134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b="1" dirty="0">
                      <a:solidFill>
                        <a:srgbClr val="C00000"/>
                      </a:solidFill>
                      <a:latin typeface="Arial Narrow" pitchFamily="34" charset="0"/>
                    </a:rPr>
                    <a:t>ГАРМОНИЗИРОВАННЫЕ ТРЕБОВАНИЯ К ПРОДУКЦИИ</a:t>
                  </a: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3155687" y="492182"/>
                  <a:ext cx="1637520" cy="706147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softEdge rad="127000"/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400" b="1" dirty="0">
                      <a:solidFill>
                        <a:srgbClr val="17375E"/>
                      </a:solidFill>
                    </a:rPr>
                    <a:t>Транзит ЕС – Китай/</a:t>
                  </a:r>
                </a:p>
                <a:p>
                  <a:pPr algn="ctr"/>
                  <a:r>
                    <a:rPr lang="ru-RU" sz="1400" b="1" dirty="0">
                      <a:solidFill>
                        <a:srgbClr val="17375E"/>
                      </a:solidFill>
                    </a:rPr>
                    <a:t>Китай – ЕС,</a:t>
                  </a:r>
                </a:p>
                <a:p>
                  <a:pPr algn="ctr"/>
                  <a:r>
                    <a:rPr lang="ru-RU" sz="1400" b="1" dirty="0">
                      <a:solidFill>
                        <a:srgbClr val="17375E"/>
                      </a:solidFill>
                    </a:rPr>
                    <a:t>оседающий в ЕАЭС</a:t>
                  </a: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735129" y="931537"/>
                  <a:ext cx="1362909" cy="417804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softEdge rad="127000"/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400" b="1" dirty="0" smtClean="0">
                      <a:solidFill>
                        <a:srgbClr val="17375E"/>
                      </a:solidFill>
                    </a:rPr>
                    <a:t>Импорт-экспорт </a:t>
                  </a:r>
                  <a:r>
                    <a:rPr lang="ru-RU" sz="1400" b="1" dirty="0">
                      <a:solidFill>
                        <a:srgbClr val="17375E"/>
                      </a:solidFill>
                    </a:rPr>
                    <a:t>ЕС 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ru-RU" sz="1400" b="1" dirty="0">
                      <a:solidFill>
                        <a:srgbClr val="17375E"/>
                      </a:solidFill>
                    </a:rPr>
                    <a:t>через Беларусь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4057498" y="2873222"/>
                  <a:ext cx="1329871" cy="747339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400" b="1" dirty="0" smtClean="0">
                      <a:solidFill>
                        <a:srgbClr val="17375E"/>
                      </a:solidFill>
                    </a:rPr>
                    <a:t>Импорт-экспорт </a:t>
                  </a:r>
                  <a:r>
                    <a:rPr lang="ru-RU" sz="1400" b="1" dirty="0">
                      <a:solidFill>
                        <a:srgbClr val="17375E"/>
                      </a:solidFill>
                    </a:rPr>
                    <a:t>Китай 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ru-RU" sz="1400" b="1" dirty="0">
                      <a:solidFill>
                        <a:srgbClr val="17375E"/>
                      </a:solidFill>
                    </a:rPr>
                    <a:t>через Казахстан, Кыргызстан</a:t>
                  </a:r>
                </a:p>
              </p:txBody>
            </p:sp>
            <p:pic>
              <p:nvPicPr>
                <p:cNvPr id="69" name="Picture 2" descr="Картинки по запросу &quot;картинки стрелок&quot;"/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12000" b="35556" l="4889" r="48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311" r="50000" b="63359"/>
                <a:stretch/>
              </p:blipFill>
              <p:spPr bwMode="auto">
                <a:xfrm rot="10332394">
                  <a:off x="6091351" y="1686537"/>
                  <a:ext cx="777784" cy="756297"/>
                </a:xfrm>
                <a:prstGeom prst="rect">
                  <a:avLst/>
                </a:prstGeom>
                <a:noFill/>
              </p:spPr>
            </p:pic>
            <p:sp>
              <p:nvSpPr>
                <p:cNvPr id="70" name="Овал 69"/>
                <p:cNvSpPr/>
                <p:nvPr/>
              </p:nvSpPr>
              <p:spPr>
                <a:xfrm>
                  <a:off x="1766799" y="943533"/>
                  <a:ext cx="4832257" cy="2564351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936665" y="2676978"/>
                  <a:ext cx="1317212" cy="417804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softEdge rad="127000"/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400" b="1" dirty="0" smtClean="0">
                      <a:solidFill>
                        <a:srgbClr val="17375E"/>
                      </a:solidFill>
                    </a:rPr>
                    <a:t>Импорт-экспорт </a:t>
                  </a:r>
                  <a:endParaRPr lang="ru-RU" sz="1400" b="1" dirty="0">
                    <a:solidFill>
                      <a:srgbClr val="17375E"/>
                    </a:solidFill>
                  </a:endParaRPr>
                </a:p>
                <a:p>
                  <a:pPr algn="ctr">
                    <a:lnSpc>
                      <a:spcPct val="80000"/>
                    </a:lnSpc>
                  </a:pPr>
                  <a:r>
                    <a:rPr lang="ru-RU" sz="1400" b="1" dirty="0">
                      <a:solidFill>
                        <a:srgbClr val="17375E"/>
                      </a:solidFill>
                    </a:rPr>
                    <a:t>Азия, Африка</a:t>
                  </a: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6349875" y="2300920"/>
                  <a:ext cx="1538121" cy="582572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400" b="1" dirty="0" smtClean="0">
                      <a:solidFill>
                        <a:srgbClr val="17375E"/>
                      </a:solidFill>
                    </a:rPr>
                    <a:t>Импорт-экспорт </a:t>
                  </a:r>
                  <a:r>
                    <a:rPr lang="ru-RU" sz="1400" b="1" dirty="0">
                      <a:solidFill>
                        <a:srgbClr val="17375E"/>
                      </a:solidFill>
                    </a:rPr>
                    <a:t>через двусторонние соглашения</a:t>
                  </a:r>
                </a:p>
              </p:txBody>
            </p:sp>
          </p:grpSp>
          <p:pic>
            <p:nvPicPr>
              <p:cNvPr id="57" name="Picture 2" descr="Картинки по запросу &quot;картинки стрелок&quot;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67556" b="88889" l="4889" r="515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462" r="45739" b="10370"/>
              <a:stretch/>
            </p:blipFill>
            <p:spPr bwMode="auto">
              <a:xfrm rot="2116536">
                <a:off x="3711682" y="664268"/>
                <a:ext cx="845355" cy="4325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Картинки по запросу &quot;картинки стрелок&quot;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000" b="35556" l="4889" r="4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311" r="50000" b="63359"/>
              <a:stretch/>
            </p:blipFill>
            <p:spPr bwMode="auto">
              <a:xfrm rot="15650886">
                <a:off x="4020304" y="2331128"/>
                <a:ext cx="1067785" cy="455801"/>
              </a:xfrm>
              <a:prstGeom prst="rect">
                <a:avLst/>
              </a:prstGeom>
              <a:noFill/>
            </p:spPr>
          </p:pic>
          <p:pic>
            <p:nvPicPr>
              <p:cNvPr id="59" name="Picture 2" descr="Картинки по запросу &quot;картинки стрелок&quot;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000" b="35556" l="4889" r="4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311" r="50000" b="63359"/>
              <a:stretch/>
            </p:blipFill>
            <p:spPr bwMode="auto">
              <a:xfrm>
                <a:off x="1082488" y="1088482"/>
                <a:ext cx="890970" cy="455801"/>
              </a:xfrm>
              <a:prstGeom prst="rect">
                <a:avLst/>
              </a:prstGeom>
              <a:noFill/>
            </p:spPr>
          </p:pic>
          <p:pic>
            <p:nvPicPr>
              <p:cNvPr id="60" name="Picture 2" descr="Картинки по запросу &quot;картинки стрелок&quot;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000" b="35556" l="4889" r="4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311" r="50000" b="63359"/>
              <a:stretch/>
            </p:blipFill>
            <p:spPr bwMode="auto">
              <a:xfrm rot="19562989">
                <a:off x="1330212" y="2207018"/>
                <a:ext cx="917177" cy="633114"/>
              </a:xfrm>
              <a:prstGeom prst="rect">
                <a:avLst/>
              </a:prstGeom>
              <a:noFill/>
            </p:spPr>
          </p:pic>
          <p:pic>
            <p:nvPicPr>
              <p:cNvPr id="61" name="Picture 2" descr="Картинки по запросу &quot;картинки стрелок&quot;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000" b="35556" l="4889" r="4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311" r="50000" b="63359"/>
              <a:stretch/>
            </p:blipFill>
            <p:spPr bwMode="auto">
              <a:xfrm rot="20866711">
                <a:off x="762561" y="1738776"/>
                <a:ext cx="890970" cy="455801"/>
              </a:xfrm>
              <a:prstGeom prst="rect">
                <a:avLst/>
              </a:prstGeom>
              <a:noFill/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35496" y="1543301"/>
                <a:ext cx="1202237" cy="348896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400" b="1" dirty="0" smtClean="0">
                    <a:solidFill>
                      <a:srgbClr val="17375E"/>
                    </a:solidFill>
                  </a:rPr>
                  <a:t>Импорт-экспорт </a:t>
                </a:r>
                <a:r>
                  <a:rPr lang="ru-RU" sz="1400" b="1" dirty="0">
                    <a:solidFill>
                      <a:srgbClr val="17375E"/>
                    </a:solidFill>
                  </a:rPr>
                  <a:t>стран </a:t>
                </a:r>
                <a:r>
                  <a:rPr lang="ru-RU" sz="1400" b="1" dirty="0" smtClean="0">
                    <a:solidFill>
                      <a:srgbClr val="17375E"/>
                    </a:solidFill>
                  </a:rPr>
                  <a:t>СНГ</a:t>
                </a:r>
                <a:endParaRPr lang="ru-RU" sz="1400" b="1" dirty="0">
                  <a:solidFill>
                    <a:srgbClr val="17375E"/>
                  </a:solidFill>
                </a:endParaRPr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 rot="808670">
              <a:off x="6433337" y="4622414"/>
              <a:ext cx="1920559" cy="416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u="sng" dirty="0">
                  <a:solidFill>
                    <a:srgbClr val="FF0000"/>
                  </a:solidFill>
                </a:rPr>
                <a:t>НАЦИОНАЛЬНЫЕ СТАНДАРТЫ</a:t>
              </a:r>
            </a:p>
          </p:txBody>
        </p:sp>
        <p:pic>
          <p:nvPicPr>
            <p:cNvPr id="79" name="Picture 5" descr="ÐÐ°ÑÑÐ¸Ð½ÐºÐ¸ Ð¿Ð¾ Ð·Ð°Ð¿ÑÐ¾ÑÑ ÐºÐ°ÑÑÐ¸Ð½ÐºÐ° Ð³ÑÑÐ·Ð¾Ð²Ð¾Ð¹ Ð°Ð²ÑÐ¾Ð¼Ð¾Ð±Ð¸Ð»Ñ Ñ ÑÐ¾Ð²Ð°ÑÐ¾Ð¼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1" t="16841" r="14656" b="21700"/>
            <a:stretch/>
          </p:blipFill>
          <p:spPr bwMode="auto">
            <a:xfrm rot="20973082">
              <a:off x="921005" y="4681581"/>
              <a:ext cx="1023949" cy="332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TextBox 79"/>
            <p:cNvSpPr txBox="1"/>
            <p:nvPr/>
          </p:nvSpPr>
          <p:spPr>
            <a:xfrm rot="943456">
              <a:off x="4719887" y="4310465"/>
              <a:ext cx="1905093" cy="416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u="sng" dirty="0">
                  <a:solidFill>
                    <a:srgbClr val="FF0000"/>
                  </a:solidFill>
                </a:rPr>
                <a:t>НАЦИОНАЛЬНЫЕ РЕГЛАМЕНТЫ </a:t>
              </a:r>
            </a:p>
          </p:txBody>
        </p:sp>
        <p:pic>
          <p:nvPicPr>
            <p:cNvPr id="82" name="Picture 10" descr="ÐÐ¾ÑÐ¾Ð¶ÐµÐµ Ð¸Ð·Ð¾Ð±ÑÐ°Ð¶ÐµÐ½Ð¸Ðµ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56" b="38405"/>
            <a:stretch/>
          </p:blipFill>
          <p:spPr bwMode="auto">
            <a:xfrm rot="21336377" flipH="1">
              <a:off x="3956030" y="5366117"/>
              <a:ext cx="1714989" cy="53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8" descr="ÐÐ¾ÑÐ¾Ð¶ÐµÐµ Ð¸Ð·Ð¾Ð±ÑÐ°Ð¶ÐµÐ½Ð¸Ðµ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" t="25884" r="12207" b="31490"/>
            <a:stretch/>
          </p:blipFill>
          <p:spPr bwMode="auto">
            <a:xfrm rot="20747027">
              <a:off x="1942020" y="4918446"/>
              <a:ext cx="1611238" cy="519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TextBox 83"/>
            <p:cNvSpPr txBox="1"/>
            <p:nvPr/>
          </p:nvSpPr>
          <p:spPr>
            <a:xfrm rot="845137">
              <a:off x="2329306" y="3805668"/>
              <a:ext cx="1846756" cy="416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u="sng" dirty="0">
                  <a:solidFill>
                    <a:srgbClr val="FF0000"/>
                  </a:solidFill>
                </a:rPr>
                <a:t>НАЦИОНАЛЬНЫЕ</a:t>
              </a:r>
              <a:r>
                <a:rPr lang="ru-RU" sz="1400" b="1" u="sng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ru-RU" sz="1400" b="1" u="sng" dirty="0">
                  <a:solidFill>
                    <a:srgbClr val="FF0000"/>
                  </a:solidFill>
                </a:rPr>
                <a:t>ЗАКОНЫ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29081" y="215516"/>
            <a:ext cx="9378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ahnschrift SemiBold SemiConden" panose="020B0502040204020203" pitchFamily="34" charset="0"/>
                <a:cs typeface="Calibri" panose="020F0502020204030204" pitchFamily="34" charset="0"/>
              </a:rPr>
              <a:t>РАЗВИТИЕ ВНЕШНЕЙ ТОРГОВЛИ В СОВРЕМЕННЫХ УСЛОВИЯХ</a:t>
            </a:r>
            <a:endParaRPr lang="ru-RU" sz="2800" b="1" dirty="0">
              <a:solidFill>
                <a:srgbClr val="C00000"/>
              </a:solidFill>
              <a:latin typeface="Bahnschrift SemiBold SemiConden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3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897508" y="6298427"/>
            <a:ext cx="1706217" cy="365125"/>
          </a:xfrm>
        </p:spPr>
        <p:txBody>
          <a:bodyPr/>
          <a:lstStyle/>
          <a:p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6</a:t>
            </a:r>
            <a:endParaRPr lang="ru-RU" sz="1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Стрелка вниз 3"/>
          <p:cNvSpPr/>
          <p:nvPr/>
        </p:nvSpPr>
        <p:spPr>
          <a:xfrm rot="20161335">
            <a:off x="5915085" y="3570175"/>
            <a:ext cx="484632" cy="657826"/>
          </a:xfrm>
          <a:prstGeom prst="downArrow">
            <a:avLst/>
          </a:prstGeom>
          <a:solidFill>
            <a:srgbClr val="E2A38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 rot="2454244">
            <a:off x="4544721" y="3264874"/>
            <a:ext cx="484632" cy="657826"/>
          </a:xfrm>
          <a:prstGeom prst="downArrow">
            <a:avLst/>
          </a:prstGeom>
          <a:solidFill>
            <a:srgbClr val="E2A38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 rot="18996788">
            <a:off x="8362351" y="3089669"/>
            <a:ext cx="484632" cy="657826"/>
          </a:xfrm>
          <a:prstGeom prst="downArrow">
            <a:avLst/>
          </a:prstGeom>
          <a:solidFill>
            <a:srgbClr val="E2A38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 rot="7082379">
            <a:off x="3063111" y="1730241"/>
            <a:ext cx="484632" cy="657826"/>
          </a:xfrm>
          <a:prstGeom prst="downArrow">
            <a:avLst/>
          </a:prstGeom>
          <a:solidFill>
            <a:srgbClr val="E2A38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3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3479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ТЕЗИСЫ ДЛЯ ДИСКУССИИ</a:t>
            </a:r>
            <a:endParaRPr lang="ru-RU" sz="28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499616"/>
            <a:ext cx="10363826" cy="491947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Экспортеры и импортеры В ГОСУДАРСТВАХ ПОСТАВКИ ПРОДУКЦИИ ЯВЛЯЮТСЯ базовыми источниками информации </a:t>
            </a:r>
            <a:r>
              <a:rPr lang="ru-RU" sz="1600" dirty="0" smtClean="0">
                <a:latin typeface="Bahnschrift" panose="020B0502040204020203" pitchFamily="34" charset="0"/>
              </a:rPr>
              <a:t>о наличии ТБТ на внешних рынках и наличии признаков недобросовестной конкуренции и необходимости дополнительной защиты национального и общего рынков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Межгосударственное обсуждение вопросов ТБТ</a:t>
            </a:r>
            <a:r>
              <a:rPr lang="ru-RU" sz="1600" dirty="0" smtClean="0">
                <a:latin typeface="Bahnschrift" panose="020B0502040204020203" pitchFamily="34" charset="0"/>
              </a:rPr>
              <a:t> может быть результативным после систематизации реальных проблем отраслевыми и внешнеторговыми ведомствами </a:t>
            </a:r>
            <a:r>
              <a:rPr lang="ru-RU" sz="16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применительно к конкретным рынкам сбыта и видам поставляемой продукции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Снятие или снижение </a:t>
            </a:r>
            <a:r>
              <a:rPr lang="ru-RU" sz="1600" b="1" dirty="0" err="1" smtClean="0">
                <a:solidFill>
                  <a:srgbClr val="C00000"/>
                </a:solidFill>
                <a:latin typeface="Bahnschrift" panose="020B0502040204020203" pitchFamily="34" charset="0"/>
              </a:rPr>
              <a:t>тбт</a:t>
            </a:r>
            <a:r>
              <a:rPr lang="ru-RU" sz="16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должно быть взаимным </a:t>
            </a:r>
            <a:r>
              <a:rPr lang="ru-RU" sz="1600" dirty="0" smtClean="0">
                <a:latin typeface="Bahnschrift" panose="020B0502040204020203" pitchFamily="34" charset="0"/>
              </a:rPr>
              <a:t>и рассматриваться одновременно с мерами по </a:t>
            </a:r>
            <a:r>
              <a:rPr lang="ru-RU" sz="16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адекватной защите национальных рынков </a:t>
            </a:r>
            <a:r>
              <a:rPr lang="ru-RU" sz="1600" dirty="0" smtClean="0">
                <a:latin typeface="Bahnschrift" panose="020B0502040204020203" pitchFamily="34" charset="0"/>
              </a:rPr>
              <a:t>от продукции, соответствие которой требованиям экспортных рынков должным образом не подтверждено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соглашения о зоне свободной торговли </a:t>
            </a:r>
            <a:r>
              <a:rPr lang="ru-RU" sz="1600" dirty="0" smtClean="0">
                <a:latin typeface="Bahnschrift" panose="020B0502040204020203" pitchFamily="34" charset="0"/>
              </a:rPr>
              <a:t>с партнерами должны содержать </a:t>
            </a:r>
            <a:r>
              <a:rPr lang="ru-RU" sz="16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полноценный раздел по </a:t>
            </a:r>
            <a:r>
              <a:rPr lang="ru-RU" sz="1600" b="1" dirty="0" err="1" smtClean="0">
                <a:solidFill>
                  <a:srgbClr val="C00000"/>
                </a:solidFill>
                <a:latin typeface="Bahnschrift" panose="020B0502040204020203" pitchFamily="34" charset="0"/>
              </a:rPr>
              <a:t>тбт</a:t>
            </a:r>
            <a:r>
              <a:rPr lang="ru-RU" sz="16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ru-RU" sz="1600" dirty="0" smtClean="0">
                <a:latin typeface="Bahnschrift" panose="020B0502040204020203" pitchFamily="34" charset="0"/>
              </a:rPr>
              <a:t>и определению компетентных органов в области безопасности и качества взаимопоставляемой продукции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Реформирование механизмов государственного контроля </a:t>
            </a:r>
            <a:r>
              <a:rPr lang="ru-RU" sz="1600" dirty="0" smtClean="0">
                <a:latin typeface="Bahnschrift" panose="020B0502040204020203" pitchFamily="34" charset="0"/>
              </a:rPr>
              <a:t>за безопасностью ввозимой  продукции должно сопровождаться </a:t>
            </a:r>
            <a:r>
              <a:rPr lang="ru-RU" sz="16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равнозначным повышением эффективности механизмов оценки соответствия </a:t>
            </a:r>
            <a:r>
              <a:rPr lang="ru-RU" sz="1600" dirty="0" smtClean="0">
                <a:latin typeface="Bahnschrift" panose="020B0502040204020203" pitchFamily="34" charset="0"/>
              </a:rPr>
              <a:t>импортируемой продукции </a:t>
            </a:r>
          </a:p>
          <a:p>
            <a:pPr marL="457200" indent="-457200">
              <a:buFont typeface="+mj-lt"/>
              <a:buAutoNum type="arabicPeriod"/>
            </a:pPr>
            <a:endParaRPr lang="ru-RU" sz="1600" dirty="0" smtClean="0">
              <a:latin typeface="Bahnschrift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D909-35A5-8F43-B7BE-EFA0B25C4C8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676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897508" y="6298427"/>
            <a:ext cx="1706217" cy="365125"/>
          </a:xfrm>
        </p:spPr>
        <p:txBody>
          <a:bodyPr/>
          <a:lstStyle/>
          <a:p>
            <a:fld id="{86A3DB59-1630-4D9B-AC32-80AA2471954D}" type="slidenum">
              <a:rPr lang="ru-RU" sz="1600" b="1" smtClean="0">
                <a:solidFill>
                  <a:srgbClr val="C00000"/>
                </a:solidFill>
                <a:latin typeface="+mj-lt"/>
              </a:rPr>
              <a:t>8</a:t>
            </a:fld>
            <a:endParaRPr lang="ru-RU" sz="1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844514" y="246236"/>
            <a:ext cx="10568486" cy="52782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7F8FA9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7F8FA9"/>
              </a:buClr>
              <a:buFont typeface="Georgia" pitchFamily="18" charset="0"/>
              <a:buChar char="▫"/>
              <a:defRPr sz="2000">
                <a:solidFill>
                  <a:srgbClr val="7F8FA9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F8FA9"/>
              </a:buClr>
              <a:buFont typeface="Georgia" pitchFamily="18" charset="0"/>
              <a:buChar char="▫"/>
              <a:defRPr sz="2000">
                <a:solidFill>
                  <a:srgbClr val="7F8FA9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F8FA9"/>
              </a:buClr>
              <a:buFont typeface="Georgia" pitchFamily="18" charset="0"/>
              <a:buChar char="▫"/>
              <a:defRPr sz="2000">
                <a:solidFill>
                  <a:srgbClr val="7F8FA9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F8FA9"/>
              </a:buClr>
              <a:buFont typeface="Georgia" pitchFamily="18" charset="0"/>
              <a:buChar char="▫"/>
              <a:defRPr sz="2000">
                <a:solidFill>
                  <a:srgbClr val="7F8FA9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F8FA9"/>
              </a:buClr>
              <a:buFont typeface="Georgia" pitchFamily="18" charset="0"/>
              <a:buChar char="▫"/>
              <a:defRPr sz="2000">
                <a:solidFill>
                  <a:srgbClr val="7F8FA9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Bahnschrift SemiBold SemiConden" panose="020B0502040204020203" pitchFamily="34" charset="0"/>
                <a:cs typeface="Calibri" panose="020F0502020204030204" pitchFamily="34" charset="0"/>
              </a:rPr>
              <a:t>ВНЕШНИЕ ВЫЗОВЫ ОБЩЕМУ РЫНКУ ЕАЭС</a:t>
            </a:r>
            <a:endParaRPr lang="ru-RU" altLang="ru-RU" b="1" dirty="0" smtClean="0">
              <a:solidFill>
                <a:srgbClr val="00B050"/>
              </a:solidFill>
              <a:latin typeface="Bahnschrift SemiBold SemiConden" panose="020B0502040204020203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609746"/>
              </p:ext>
            </p:extLst>
          </p:nvPr>
        </p:nvGraphicFramePr>
        <p:xfrm>
          <a:off x="842243" y="877824"/>
          <a:ext cx="10610662" cy="56753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10662"/>
              </a:tblGrid>
              <a:tr h="5675376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Bahnschrift SemiLight SemiConde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                                               </a:t>
                      </a:r>
                      <a:endParaRPr lang="ru-RU" sz="2400" b="1" kern="1200" dirty="0" smtClean="0">
                        <a:solidFill>
                          <a:srgbClr val="C00000"/>
                        </a:solidFill>
                        <a:latin typeface="Bahnschrift SemiLight SemiConde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457200" marR="0" lvl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Bahnschrift SemiBold SemiConden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Формирование на</a:t>
                      </a:r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latin typeface="Bahnschrift SemiBold SemiConden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 внешнем рынке целого комплекса схем поставки продукции по конкурентной цене в ущерб ее качеству и безопасности, 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их постоянное развитие по мере наработки практического опыта обхода государственных корректирующих мер;</a:t>
                      </a:r>
                    </a:p>
                    <a:p>
                      <a:pPr marL="457200" marR="0" lvl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latin typeface="Bahnschrift SemiBold SemiConden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Расширение недобросовестной конкуренции за счет низкой себестоимости продукции со сниженными характеристиками</a:t>
                      </a:r>
                      <a:r>
                        <a:rPr lang="ru-RU" sz="2000" b="1" kern="1200" baseline="0" dirty="0" smtClean="0">
                          <a:solidFill>
                            <a:srgbClr val="FF0000"/>
                          </a:solidFill>
                          <a:latin typeface="Bahnschrift SemiBold SemiConden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сопровождаемой необоснованно выданными документами о соответствии, что делает многие виды отечественной продукции неконкурентоспособными;</a:t>
                      </a:r>
                    </a:p>
                    <a:p>
                      <a:pPr marL="457200" marR="0" lvl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latin typeface="Bahnschrift SemiBold SemiConden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Не соответствие требованиям времени уровня защиты общего рынка ЕАЭС </a:t>
                      </a:r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Bahnschrift SemiBold SemiConden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от небезопасной и некачественной продукции из-за низкой эффективности или отсутствия государственного надзора со соответствием ввозимой продукции требований безопасности, а также отсутствия реальных механизмов контроля за выдачей на нее разрешительных документов;</a:t>
                      </a:r>
                    </a:p>
                    <a:p>
                      <a:pPr marL="457200" indent="-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AutoNum type="arabicPeriod"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Bahnschrift SemiBold SemiConden" panose="020B0502040204020203" pitchFamily="34" charset="0"/>
                        </a:rPr>
                        <a:t>Неготовность механизмов допуска на рынок </a:t>
                      </a:r>
                      <a:r>
                        <a:rPr lang="ru-RU" sz="2000" kern="1200" dirty="0" smtClean="0">
                          <a:solidFill>
                            <a:srgbClr val="C00000"/>
                          </a:solidFill>
                          <a:latin typeface="Bahnschrift SemiBold SemiConden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ЕАЭС продукции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Bahnschrift SemiBold SemiConden" panose="020B0502040204020203" pitchFamily="34" charset="0"/>
                        </a:rPr>
                        <a:t>третьих стран по управлению безопасностью и качеством </a:t>
                      </a: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Bahnschrift SemiBold SemiConden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поступающих на рынок товаров, в том числе в условиях экономических санкций и параллельного импорта.</a:t>
                      </a:r>
                    </a:p>
                    <a:p>
                      <a:pPr marL="457200" indent="-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AutoNum type="arabicPeriod"/>
                      </a:pP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latin typeface="Bahnschrift SemiBold SemiConden" panose="020B0502040204020203" pitchFamily="34" charset="0"/>
                        </a:rPr>
                        <a:t>Значительное опережение возможностей сфер информатизации и </a:t>
                      </a:r>
                      <a:br>
                        <a:rPr lang="ru-RU" sz="2000" b="1" baseline="0" dirty="0" smtClean="0">
                          <a:solidFill>
                            <a:srgbClr val="C00000"/>
                          </a:solidFill>
                          <a:latin typeface="Bahnschrift SemiBold SemiConden" panose="020B0502040204020203" pitchFamily="34" charset="0"/>
                        </a:rPr>
                      </a:br>
                      <a:r>
                        <a:rPr lang="ru-RU" sz="2000" b="1" u="none" baseline="0" dirty="0" err="1" smtClean="0">
                          <a:solidFill>
                            <a:srgbClr val="C00000"/>
                          </a:solidFill>
                          <a:latin typeface="Bahnschrift SemiBold SemiConden" panose="020B0502040204020203" pitchFamily="34" charset="0"/>
                        </a:rPr>
                        <a:t>цифровизации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latin typeface="Bahnschrift SemiBold SemiConden" panose="020B0502040204020203" pitchFamily="34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Bahnschrift SemiBold SemiConden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процессов обращения продукции</a:t>
                      </a:r>
                      <a:r>
                        <a:rPr lang="ru-RU" sz="2000" kern="1200" baseline="0" dirty="0" smtClean="0">
                          <a:solidFill>
                            <a:srgbClr val="002060"/>
                          </a:solidFill>
                          <a:latin typeface="Bahnschrift SemiBold SemiConden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 перед возможностями </a:t>
                      </a:r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latin typeface="Bahnschrift SemiBold SemiConden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сфер обеспечения ее качества и безопасности.</a:t>
                      </a:r>
                      <a:endParaRPr lang="ru-RU" sz="2000" b="1" kern="1200" baseline="0" dirty="0" smtClean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81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897508" y="6298427"/>
            <a:ext cx="1706217" cy="365125"/>
          </a:xfrm>
        </p:spPr>
        <p:txBody>
          <a:bodyPr/>
          <a:lstStyle/>
          <a:p>
            <a:fld id="{EAB3DBE1-D477-4C69-9874-77754F79D24B}" type="slidenum">
              <a:rPr lang="ru-RU" sz="1600" b="1" smtClean="0">
                <a:solidFill>
                  <a:srgbClr val="C00000"/>
                </a:solidFill>
                <a:latin typeface="+mj-lt"/>
              </a:rPr>
              <a:t>9</a:t>
            </a:fld>
            <a:endParaRPr lang="ru-RU" sz="1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573404" y="247138"/>
            <a:ext cx="10880726" cy="52782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7F8FA9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7F8FA9"/>
              </a:buClr>
              <a:buFont typeface="Georgia" pitchFamily="18" charset="0"/>
              <a:buChar char="▫"/>
              <a:defRPr sz="2000">
                <a:solidFill>
                  <a:srgbClr val="7F8FA9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F8FA9"/>
              </a:buClr>
              <a:buFont typeface="Georgia" pitchFamily="18" charset="0"/>
              <a:buChar char="▫"/>
              <a:defRPr sz="2000">
                <a:solidFill>
                  <a:srgbClr val="7F8FA9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F8FA9"/>
              </a:buClr>
              <a:buFont typeface="Georgia" pitchFamily="18" charset="0"/>
              <a:buChar char="▫"/>
              <a:defRPr sz="2000">
                <a:solidFill>
                  <a:srgbClr val="7F8FA9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F8FA9"/>
              </a:buClr>
              <a:buFont typeface="Georgia" pitchFamily="18" charset="0"/>
              <a:buChar char="▫"/>
              <a:defRPr sz="2000">
                <a:solidFill>
                  <a:srgbClr val="7F8FA9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F8FA9"/>
              </a:buClr>
              <a:buFont typeface="Georgia" pitchFamily="18" charset="0"/>
              <a:buChar char="▫"/>
              <a:defRPr sz="2000">
                <a:solidFill>
                  <a:srgbClr val="7F8FA9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 smtClean="0">
                <a:latin typeface="Bahnschrift SemiBold Condensed" panose="020B0502040204020203" pitchFamily="34" charset="0"/>
                <a:cs typeface="Calibri" panose="020F0502020204030204" pitchFamily="34" charset="0"/>
              </a:rPr>
              <a:t>РАЗВИТИЕ МЕХАНИЗМА </a:t>
            </a:r>
            <a:r>
              <a:rPr lang="ru-RU" altLang="ru-RU" dirty="0" smtClean="0">
                <a:solidFill>
                  <a:srgbClr val="C00000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ОЦЕНКИ СООТВЕТСТВИЯ ПРОДУКЦИИ</a:t>
            </a:r>
            <a:endParaRPr lang="ru-RU" altLang="ru-RU" dirty="0">
              <a:solidFill>
                <a:srgbClr val="C00000"/>
              </a:solidFill>
              <a:latin typeface="Bahnschrift SemiBold Condensed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0720" y="950229"/>
            <a:ext cx="11043919" cy="5478423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Clr>
                <a:srgbClr val="408043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Bahnschrift SemiBold SemiConden" panose="020B0502040204020203" pitchFamily="34" charset="0"/>
              </a:rPr>
              <a:t>Совершенствование правовых актов ЕАЭС </a:t>
            </a:r>
            <a:r>
              <a:rPr lang="ru-RU" sz="2000" b="1" dirty="0" smtClean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в части форм оценки соответствия и полномочий заявителей </a:t>
            </a:r>
            <a:r>
              <a:rPr lang="ru-RU" sz="2000" b="1" dirty="0" smtClean="0">
                <a:solidFill>
                  <a:schemeClr val="tx2"/>
                </a:solidFill>
                <a:latin typeface="Bahnschrift SemiBold SemiConden" panose="020B0502040204020203" pitchFamily="34" charset="0"/>
              </a:rPr>
              <a:t>на оценку соответствия, в первую очередь, </a:t>
            </a:r>
            <a:r>
              <a:rPr lang="ru-RU" sz="2000" b="1" dirty="0" smtClean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пересмотр подходов к декларированию </a:t>
            </a:r>
            <a:r>
              <a:rPr lang="ru-RU" sz="2000" b="1" dirty="0" smtClean="0">
                <a:solidFill>
                  <a:schemeClr val="tx2"/>
                </a:solidFill>
                <a:latin typeface="Bahnschrift SemiBold SemiConden" panose="020B0502040204020203" pitchFamily="34" charset="0"/>
              </a:rPr>
              <a:t>соответствия. </a:t>
            </a:r>
          </a:p>
          <a:p>
            <a:pPr marL="457200" indent="-457200" algn="just">
              <a:spcAft>
                <a:spcPts val="1200"/>
              </a:spcAft>
              <a:buClr>
                <a:srgbClr val="408043"/>
              </a:buClr>
              <a:buFont typeface="+mj-lt"/>
              <a:buAutoNum type="arabicPeriod"/>
            </a:pPr>
            <a:r>
              <a:rPr lang="ru-RU" sz="2000" b="1" dirty="0">
                <a:solidFill>
                  <a:schemeClr val="tx2"/>
                </a:solidFill>
                <a:latin typeface="Bahnschrift SemiBold SemiConden" panose="020B0502040204020203" pitchFamily="34" charset="0"/>
              </a:rPr>
              <a:t>Переход в сфере технического регулирования </a:t>
            </a:r>
            <a:r>
              <a:rPr lang="ru-RU" sz="20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на электронные формы документов об оценке соответствия</a:t>
            </a:r>
            <a:r>
              <a:rPr lang="en-US" sz="20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и </a:t>
            </a:r>
            <a:r>
              <a:rPr lang="ru-RU" sz="2000" b="1" dirty="0">
                <a:solidFill>
                  <a:schemeClr val="tx2"/>
                </a:solidFill>
                <a:latin typeface="Bahnschrift SemiBold SemiConden" panose="020B0502040204020203" pitchFamily="34" charset="0"/>
              </a:rPr>
              <a:t>современные информационные технологии </a:t>
            </a:r>
            <a:r>
              <a:rPr lang="ru-RU" sz="20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ведения реестров документов о соответствии.</a:t>
            </a:r>
          </a:p>
          <a:p>
            <a:pPr marL="457200" indent="-457200" algn="just">
              <a:spcAft>
                <a:spcPts val="1200"/>
              </a:spcAft>
              <a:buClr>
                <a:srgbClr val="408043"/>
              </a:buClr>
              <a:buFont typeface="+mj-lt"/>
              <a:buAutoNum type="arabicPeriod"/>
            </a:pPr>
            <a:r>
              <a:rPr lang="ru-RU" sz="2000" b="1" dirty="0">
                <a:solidFill>
                  <a:schemeClr val="tx2"/>
                </a:solidFill>
                <a:latin typeface="Bahnschrift SemiBold SemiConden" panose="020B0502040204020203" pitchFamily="34" charset="0"/>
              </a:rPr>
              <a:t>Создание </a:t>
            </a:r>
            <a:r>
              <a:rPr lang="ru-RU" sz="20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цифровых платформ протоколов испытаний продукции и реестров уполномоченных иностранными изготовителями лиц </a:t>
            </a:r>
            <a:r>
              <a:rPr lang="ru-RU" sz="2000" b="1" dirty="0">
                <a:solidFill>
                  <a:schemeClr val="tx2"/>
                </a:solidFill>
                <a:latin typeface="Bahnschrift SemiBold SemiConden" panose="020B0502040204020203" pitchFamily="34" charset="0"/>
              </a:rPr>
              <a:t>на оценку соответствия </a:t>
            </a:r>
            <a:r>
              <a:rPr lang="ru-RU" sz="2000" b="1" dirty="0" smtClean="0">
                <a:solidFill>
                  <a:schemeClr val="tx2"/>
                </a:solidFill>
                <a:latin typeface="Bahnschrift SemiBold SemiConden" panose="020B0502040204020203" pitchFamily="34" charset="0"/>
              </a:rPr>
              <a:t>продукции.</a:t>
            </a:r>
          </a:p>
          <a:p>
            <a:pPr marL="457200" indent="-457200" algn="just">
              <a:spcAft>
                <a:spcPts val="1200"/>
              </a:spcAft>
              <a:buClr>
                <a:srgbClr val="408043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Bahnschrift SemiBold SemiConden" panose="020B0502040204020203" pitchFamily="34" charset="0"/>
              </a:rPr>
              <a:t>Подготовка </a:t>
            </a:r>
            <a:r>
              <a:rPr lang="ru-RU" sz="2000" b="1" dirty="0">
                <a:solidFill>
                  <a:schemeClr val="tx2"/>
                </a:solidFill>
                <a:latin typeface="Bahnschrift SemiBold SemiConden" panose="020B0502040204020203" pitchFamily="34" charset="0"/>
              </a:rPr>
              <a:t>технико-экономического обоснования и технического задания по </a:t>
            </a:r>
            <a:r>
              <a:rPr lang="ru-RU" sz="2000" b="1" dirty="0" err="1">
                <a:solidFill>
                  <a:srgbClr val="C00000"/>
                </a:solidFill>
                <a:latin typeface="Bahnschrift SemiBold SemiConden" panose="020B0502040204020203" pitchFamily="34" charset="0"/>
              </a:rPr>
              <a:t>цифровизации</a:t>
            </a:r>
            <a:r>
              <a:rPr lang="ru-RU" sz="20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процесса оценки соответствия </a:t>
            </a:r>
            <a:r>
              <a:rPr lang="ru-RU" sz="2000" b="1" dirty="0" smtClean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продукции, в первую очередь, сложной технической.</a:t>
            </a:r>
            <a:endParaRPr lang="ru-RU" sz="2000" b="1" dirty="0">
              <a:solidFill>
                <a:schemeClr val="tx2"/>
              </a:solidFill>
              <a:latin typeface="Bahnschrift SemiBold SemiConden" panose="020B0502040204020203" pitchFamily="34" charset="0"/>
            </a:endParaRPr>
          </a:p>
          <a:p>
            <a:pPr marL="457200" indent="-457200" algn="just">
              <a:spcAft>
                <a:spcPts val="1200"/>
              </a:spcAft>
              <a:buClr>
                <a:srgbClr val="408043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Внедрение критериев и технологий автоматизированной оценки органами по аккредитации и органами надзора обоснованности </a:t>
            </a:r>
            <a:r>
              <a:rPr lang="ru-RU" sz="2000" b="1" dirty="0" smtClean="0">
                <a:solidFill>
                  <a:schemeClr val="tx2"/>
                </a:solidFill>
                <a:latin typeface="Bahnschrift SemiBold SemiConden" panose="020B0502040204020203" pitchFamily="34" charset="0"/>
              </a:rPr>
              <a:t>выдачи (принятия) документов об оценке соответствия.</a:t>
            </a:r>
          </a:p>
          <a:p>
            <a:pPr marL="457200" indent="-457200" algn="just">
              <a:spcAft>
                <a:spcPts val="1200"/>
              </a:spcAft>
              <a:buClr>
                <a:srgbClr val="408043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Интеграция информационных систем </a:t>
            </a:r>
            <a:r>
              <a:rPr lang="ru-RU" sz="2000" b="1" dirty="0" smtClean="0">
                <a:solidFill>
                  <a:schemeClr val="tx2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национальных органов по аккредитации с обеспечением </a:t>
            </a:r>
            <a:r>
              <a:rPr lang="ru-RU" sz="2000" b="1" dirty="0" smtClean="0">
                <a:solidFill>
                  <a:srgbClr val="C0000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взаимного доступа </a:t>
            </a:r>
            <a:r>
              <a:rPr lang="ru-RU" sz="2000" b="1" dirty="0" smtClean="0">
                <a:solidFill>
                  <a:schemeClr val="tx2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к согласованным ресурсам, позволяющим оценить обоснованность выдачи документов о соответствии</a:t>
            </a:r>
            <a:endParaRPr lang="ru-RU" sz="2000" dirty="0">
              <a:solidFill>
                <a:schemeClr val="tx2"/>
              </a:solidFill>
              <a:latin typeface="Bahnschrift SemiBold SemiConden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2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2582</TotalTime>
  <Words>1362</Words>
  <Application>Microsoft Office PowerPoint</Application>
  <PresentationFormat>Широкоэкранный</PresentationFormat>
  <Paragraphs>237</Paragraphs>
  <Slides>16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31" baseType="lpstr">
      <vt:lpstr>Arial</vt:lpstr>
      <vt:lpstr>Arial Narrow</vt:lpstr>
      <vt:lpstr>Bahnschrift</vt:lpstr>
      <vt:lpstr>Bahnschrift Condensed</vt:lpstr>
      <vt:lpstr>Bahnschrift SemiBold</vt:lpstr>
      <vt:lpstr>Bahnschrift SemiBold Condensed</vt:lpstr>
      <vt:lpstr>Bahnschrift SemiBold SemiConden</vt:lpstr>
      <vt:lpstr>Bahnschrift SemiLight SemiConde</vt:lpstr>
      <vt:lpstr>Batang</vt:lpstr>
      <vt:lpstr>Calibri</vt:lpstr>
      <vt:lpstr>Kokila</vt:lpstr>
      <vt:lpstr>Times</vt:lpstr>
      <vt:lpstr>Tw Cen MT</vt:lpstr>
      <vt:lpstr>Wingdings</vt:lpstr>
      <vt:lpstr>Капля</vt:lpstr>
      <vt:lpstr>СНЯТИЕ ТБТ И ЗАЩИТА НАЦИОНАЛЬНОГО РЫНКА:  ЧТО ВАЖНЕЕ ?  </vt:lpstr>
      <vt:lpstr>Презентация PowerPoint</vt:lpstr>
      <vt:lpstr>Соглашение ВТО  по техническим барьерам в торговле</vt:lpstr>
      <vt:lpstr>Соглашение ВТО по Санитарным, ветеринарным  и фитосанитарным карантинным мерам</vt:lpstr>
      <vt:lpstr>Презентация PowerPoint</vt:lpstr>
      <vt:lpstr>Презентация PowerPoint</vt:lpstr>
      <vt:lpstr>ТЕЗИСЫ ДЛЯ ДИСКУССИИ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ТРИ СЛАЙДА О ма ЦПКЭП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этапы формирования качества и безопасности продукции</dc:title>
  <dc:creator>Microsoft Office User</dc:creator>
  <cp:lastModifiedBy>HP</cp:lastModifiedBy>
  <cp:revision>251</cp:revision>
  <cp:lastPrinted>2025-07-23T07:55:48Z</cp:lastPrinted>
  <dcterms:created xsi:type="dcterms:W3CDTF">2025-01-23T16:09:27Z</dcterms:created>
  <dcterms:modified xsi:type="dcterms:W3CDTF">2025-08-12T18:50:24Z</dcterms:modified>
</cp:coreProperties>
</file>