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30.jpg" ContentType="image/jpg"/>
  <Override PartName="/ppt/media/image31.jpg" ContentType="image/jp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35.jpg" ContentType="image/jpg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media/image43.jpg" ContentType="image/jpg"/>
  <Override PartName="/ppt/media/image4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857" r:id="rId3"/>
    <p:sldId id="852" r:id="rId4"/>
    <p:sldId id="853" r:id="rId5"/>
    <p:sldId id="859" r:id="rId6"/>
    <p:sldId id="854" r:id="rId7"/>
    <p:sldId id="817" r:id="rId8"/>
    <p:sldId id="851" r:id="rId9"/>
    <p:sldId id="850" r:id="rId10"/>
    <p:sldId id="845" r:id="rId11"/>
    <p:sldId id="847" r:id="rId12"/>
    <p:sldId id="855" r:id="rId13"/>
    <p:sldId id="858" r:id="rId14"/>
    <p:sldId id="475" r:id="rId15"/>
    <p:sldId id="474" r:id="rId16"/>
    <p:sldId id="476" r:id="rId17"/>
    <p:sldId id="283" r:id="rId18"/>
    <p:sldId id="271" r:id="rId19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вечко Валентин  Владимирович" initials="ОВВ" lastIdx="20" clrIdx="0">
    <p:extLst>
      <p:ext uri="{19B8F6BF-5375-455C-9EA6-DF929625EA0E}">
        <p15:presenceInfo xmlns:p15="http://schemas.microsoft.com/office/powerpoint/2012/main" userId="S-1-5-21-2543210739-2081621791-454442776-4774" providerId="AD"/>
      </p:ext>
    </p:extLst>
  </p:cmAuthor>
  <p:cmAuthor id="2" name="Мичурина Дарья Алексеевна" initials="МДА" lastIdx="2" clrIdx="1">
    <p:extLst>
      <p:ext uri="{19B8F6BF-5375-455C-9EA6-DF929625EA0E}">
        <p15:presenceInfo xmlns:p15="http://schemas.microsoft.com/office/powerpoint/2012/main" userId="S-1-5-21-2543210739-2081621791-454442776-43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6056" autoAdjust="0"/>
  </p:normalViewPr>
  <p:slideViewPr>
    <p:cSldViewPr>
      <p:cViewPr varScale="1">
        <p:scale>
          <a:sx n="63" d="100"/>
          <a:sy n="63" d="100"/>
        </p:scale>
        <p:origin x="772" y="6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2" d="100"/>
          <a:sy n="112" d="100"/>
        </p:scale>
        <p:origin x="1350" y="96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01470571596457"/>
          <c:y val="0.22845462517670606"/>
          <c:w val="0.84387889013873263"/>
          <c:h val="0.656140465200470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Лист1!$B$35</c:f>
              <c:strCache>
                <c:ptCount val="1"/>
                <c:pt idx="0">
                  <c:v>Российское производство метизов</c:v>
                </c:pt>
              </c:strCache>
            </c:strRef>
          </c:tx>
          <c:spPr>
            <a:ln w="44450" cap="flat">
              <a:solidFill>
                <a:schemeClr val="accent1"/>
              </a:solidFill>
              <a:miter lim="800000"/>
              <a:headEnd type="diamond"/>
              <a:tailEnd type="triangle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Лист1!$C$34:$D$34</c:f>
              <c:numCache>
                <c:formatCode>[$-419]mmmm\ yyyy;@</c:formatCode>
                <c:ptCount val="2"/>
                <c:pt idx="0">
                  <c:v>45809</c:v>
                </c:pt>
                <c:pt idx="1">
                  <c:v>45839</c:v>
                </c:pt>
              </c:numCache>
            </c:numRef>
          </c:cat>
          <c:val>
            <c:numRef>
              <c:f>Лист1!$C$35:$D$35</c:f>
              <c:numCache>
                <c:formatCode>0%</c:formatCode>
                <c:ptCount val="2"/>
                <c:pt idx="0">
                  <c:v>0.45</c:v>
                </c:pt>
                <c:pt idx="1">
                  <c:v>0.4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757-4AB0-87E8-F9882A073C7A}"/>
            </c:ext>
          </c:extLst>
        </c:ser>
        <c:ser>
          <c:idx val="1"/>
          <c:order val="1"/>
          <c:tx>
            <c:strRef>
              <c:f>Лист1!$B$36</c:f>
              <c:strCache>
                <c:ptCount val="1"/>
                <c:pt idx="0">
                  <c:v>Импорт метизов</c:v>
                </c:pt>
              </c:strCache>
            </c:strRef>
          </c:tx>
          <c:spPr>
            <a:ln w="44450" cap="sq">
              <a:solidFill>
                <a:srgbClr val="C00000"/>
              </a:solidFill>
              <a:prstDash val="solid"/>
              <a:miter lim="800000"/>
              <a:headEnd type="diamond"/>
              <a:tailEnd type="triangle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Лист1!$C$34:$D$34</c:f>
              <c:numCache>
                <c:formatCode>[$-419]mmmm\ yyyy;@</c:formatCode>
                <c:ptCount val="2"/>
                <c:pt idx="0">
                  <c:v>45809</c:v>
                </c:pt>
                <c:pt idx="1">
                  <c:v>45839</c:v>
                </c:pt>
              </c:numCache>
            </c:numRef>
          </c:cat>
          <c:val>
            <c:numRef>
              <c:f>Лист1!$C$36:$D$36</c:f>
              <c:numCache>
                <c:formatCode>0%</c:formatCode>
                <c:ptCount val="2"/>
                <c:pt idx="0">
                  <c:v>0.2</c:v>
                </c:pt>
                <c:pt idx="1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57-4AB0-87E8-F9882A073C7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22438304"/>
        <c:axId val="522435352"/>
      </c:lineChart>
      <c:dateAx>
        <c:axId val="522438304"/>
        <c:scaling>
          <c:orientation val="minMax"/>
        </c:scaling>
        <c:delete val="0"/>
        <c:axPos val="b"/>
        <c:numFmt formatCode="[$-419]mmmm\ yy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2435352"/>
        <c:crossesAt val="0"/>
        <c:auto val="1"/>
        <c:lblOffset val="100"/>
        <c:baseTimeUnit val="months"/>
      </c:dateAx>
      <c:valAx>
        <c:axId val="522435352"/>
        <c:scaling>
          <c:orientation val="minMax"/>
          <c:max val="0.5"/>
          <c:min val="0.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243830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0.57418</cdr:x>
      <cdr:y>0.28738</cdr:y>
    </cdr:from>
    <cdr:to>
      <cdr:x>0.65464</cdr:x>
      <cdr:y>0.35637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A89D4E2E-EB17-404A-A66D-002C08B2F7E2}"/>
            </a:ext>
          </a:extLst>
        </cdr:cNvPr>
        <cdr:cNvCxnSpPr/>
      </cdr:nvCxnSpPr>
      <cdr:spPr>
        <a:xfrm xmlns:a="http://schemas.openxmlformats.org/drawingml/2006/main" flipV="1">
          <a:off x="3806052" y="1587087"/>
          <a:ext cx="533400" cy="38100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0070C0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0.44898</cdr:x>
      <cdr:y>0.13022</cdr:y>
    </cdr:from>
    <cdr:to>
      <cdr:x>1</cdr:x>
      <cdr:y>0.30653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52800" y="719131"/>
          <a:ext cx="4114800" cy="973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>
              <a:solidFill>
                <a:srgbClr val="0070C0"/>
              </a:solidFill>
            </a:rPr>
            <a:t>Российское производство метизов</a:t>
          </a:r>
        </a:p>
      </cdr:txBody>
    </cdr:sp>
  </cdr:relSizeAnchor>
  <cdr:relSizeAnchor xmlns:cdr="http://schemas.openxmlformats.org/drawingml/2006/chartDrawing">
    <cdr:from>
      <cdr:x>0.55168</cdr:x>
      <cdr:y>0.6352</cdr:y>
    </cdr:from>
    <cdr:to>
      <cdr:x>0.60916</cdr:x>
      <cdr:y>0.68265</cdr:y>
    </cdr:to>
    <cdr:cxnSp macro="">
      <cdr:nvCxnSpPr>
        <cdr:cNvPr id="6" name="Прямая соединительная линия 5">
          <a:extLst xmlns:a="http://schemas.openxmlformats.org/drawingml/2006/main">
            <a:ext uri="{FF2B5EF4-FFF2-40B4-BE49-F238E27FC236}">
              <a16:creationId xmlns:a16="http://schemas.microsoft.com/office/drawing/2014/main" id="{CAAFEA46-C126-4E7C-8B4B-317E85CDFE53}"/>
            </a:ext>
          </a:extLst>
        </cdr:cNvPr>
        <cdr:cNvCxnSpPr/>
      </cdr:nvCxnSpPr>
      <cdr:spPr>
        <a:xfrm xmlns:a="http://schemas.openxmlformats.org/drawingml/2006/main">
          <a:off x="3656916" y="3507951"/>
          <a:ext cx="381000" cy="26203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C00000"/>
          </a:solidFill>
          <a:prstDash val="sysDot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0.60926</cdr:x>
      <cdr:y>0.65601</cdr:y>
    </cdr:from>
    <cdr:to>
      <cdr:x>0.87365</cdr:x>
      <cdr:y>0.79399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038611" y="3622874"/>
          <a:ext cx="1752589" cy="762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>
              <a:solidFill>
                <a:srgbClr val="C00000"/>
              </a:solidFill>
            </a:rPr>
            <a:t>Импорт</a:t>
          </a:r>
        </a:p>
      </cdr:txBody>
    </cdr:sp>
  </cdr:relSizeAnchor>
  <cdr:relSizeAnchor xmlns:cdr="http://schemas.openxmlformats.org/drawingml/2006/chartDrawing">
    <cdr:from>
      <cdr:x>0.17243</cdr:x>
      <cdr:y>0.02897</cdr:y>
    </cdr:from>
    <cdr:to>
      <cdr:x>0.96562</cdr:x>
      <cdr:y>0.14576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0" y="160017"/>
          <a:ext cx="5257800" cy="644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u="sng" dirty="0"/>
            <a:t>ЗАГРУЗКА МЕТИЗНОЙ ОТРАСЛИ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7E92FF1A-BF93-4E1C-B450-76127FECB31E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1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D9442976-3F43-4134-9664-C768E45AD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419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115888"/>
            <a:ext cx="5707062" cy="3211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42976-3F43-4134-9664-C768E45AD9E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1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377825"/>
            <a:ext cx="5707062" cy="3211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178788" y="4078605"/>
            <a:ext cx="7941310" cy="1661654"/>
          </a:xfrm>
        </p:spPr>
        <p:txBody>
          <a:bodyPr/>
          <a:lstStyle/>
          <a:p>
            <a:pPr algn="just" defTabSz="802752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42976-3F43-4134-9664-C768E45AD9E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30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849313"/>
            <a:ext cx="5707062" cy="3211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40830" y="4305195"/>
            <a:ext cx="7941310" cy="2676584"/>
          </a:xfrm>
        </p:spPr>
        <p:txBody>
          <a:bodyPr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F9571-ACBD-47A5-94E3-6D9D1C13002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683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377825"/>
            <a:ext cx="5707062" cy="3211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178788" y="4078605"/>
            <a:ext cx="7941310" cy="1661654"/>
          </a:xfrm>
        </p:spPr>
        <p:txBody>
          <a:bodyPr/>
          <a:lstStyle/>
          <a:p>
            <a:pPr algn="just" defTabSz="802752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42976-3F43-4134-9664-C768E45AD9E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549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42976-3F43-4134-9664-C768E45AD9E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9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377825"/>
            <a:ext cx="5707062" cy="3211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178788" y="4078605"/>
            <a:ext cx="7941310" cy="1661654"/>
          </a:xfrm>
        </p:spPr>
        <p:txBody>
          <a:bodyPr/>
          <a:lstStyle/>
          <a:p>
            <a:pPr algn="just" defTabSz="802752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42976-3F43-4134-9664-C768E45AD9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7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377825"/>
            <a:ext cx="5707062" cy="3211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426954" y="4380725"/>
            <a:ext cx="7941310" cy="1737184"/>
          </a:xfrm>
        </p:spPr>
        <p:txBody>
          <a:bodyPr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42976-3F43-4134-9664-C768E45AD9E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25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301625"/>
            <a:ext cx="5707062" cy="3211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64913" y="3700956"/>
            <a:ext cx="7941310" cy="3018041"/>
          </a:xfrm>
        </p:spPr>
        <p:txBody>
          <a:bodyPr/>
          <a:lstStyle/>
          <a:p>
            <a:pPr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42976-3F43-4134-9664-C768E45AD9E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826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377825"/>
            <a:ext cx="5707062" cy="3211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178788" y="4078605"/>
            <a:ext cx="7941310" cy="1661654"/>
          </a:xfrm>
        </p:spPr>
        <p:txBody>
          <a:bodyPr/>
          <a:lstStyle/>
          <a:p>
            <a:pPr algn="just" defTabSz="802752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42976-3F43-4134-9664-C768E45AD9E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008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42976-3F43-4134-9664-C768E45AD9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27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849313"/>
            <a:ext cx="5707062" cy="3211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64913" y="4305195"/>
            <a:ext cx="7941310" cy="2676584"/>
          </a:xfrm>
        </p:spPr>
        <p:txBody>
          <a:bodyPr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42976-3F43-4134-9664-C768E45AD9E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59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849313"/>
            <a:ext cx="5707062" cy="3211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178788" y="4380724"/>
            <a:ext cx="7941310" cy="2676584"/>
          </a:xfrm>
        </p:spPr>
        <p:txBody>
          <a:bodyPr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42976-3F43-4134-9664-C768E45AD9E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564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377825"/>
            <a:ext cx="5707062" cy="3211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178788" y="4078605"/>
            <a:ext cx="7941310" cy="1661654"/>
          </a:xfrm>
        </p:spPr>
        <p:txBody>
          <a:bodyPr/>
          <a:lstStyle/>
          <a:p>
            <a:pPr algn="just" defTabSz="802752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42976-3F43-4134-9664-C768E45AD9E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7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83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83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83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83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83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2726741"/>
            <a:ext cx="1036272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600" y="3346940"/>
            <a:ext cx="10972320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08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6B07-7DBE-4D2E-8C05-D75C1168DF1E}" type="datetime1">
              <a:rPr lang="ru-RU" smtClean="0"/>
              <a:pPr/>
              <a:t>15.08.2025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53907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2726741"/>
            <a:ext cx="1036272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860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99505" y="1629867"/>
            <a:ext cx="6135370" cy="1732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99505" y="1629867"/>
            <a:ext cx="6135370" cy="1732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83897" y="6476616"/>
            <a:ext cx="177800" cy="250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83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9" r:id="rId7"/>
    <p:sldLayoutId id="2147483670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3" Type="http://schemas.openxmlformats.org/officeDocument/2006/relationships/image" Target="../media/image42.png"/><Relationship Id="rId7" Type="http://schemas.openxmlformats.org/officeDocument/2006/relationships/hyperlink" Target="http://www.rgtr.ru/" TargetMode="External"/><Relationship Id="rId12" Type="http://schemas.openxmlformats.org/officeDocument/2006/relationships/hyperlink" Target="https://t.me/rgtr_r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r@rspp.ru" TargetMode="External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0.png"/><Relationship Id="rId10" Type="http://schemas.openxmlformats.org/officeDocument/2006/relationships/image" Target="../media/image47.jpg"/><Relationship Id="rId4" Type="http://schemas.openxmlformats.org/officeDocument/2006/relationships/image" Target="../media/image43.jpg"/><Relationship Id="rId9" Type="http://schemas.openxmlformats.org/officeDocument/2006/relationships/image" Target="../media/image46.png"/><Relationship Id="rId14" Type="http://schemas.openxmlformats.org/officeDocument/2006/relationships/hyperlink" Target="https://www.youtube.com/channel/UClyL6upTyKnlDv_HU8uvJ6Q/playlis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11" Type="http://schemas.openxmlformats.org/officeDocument/2006/relationships/image" Target="../media/image19.jpeg"/><Relationship Id="rId5" Type="http://schemas.openxmlformats.org/officeDocument/2006/relationships/image" Target="../media/image14.png"/><Relationship Id="rId15" Type="http://schemas.microsoft.com/office/2007/relationships/hdphoto" Target="../media/hdphoto3.wdp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17.jpe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66800" y="1447800"/>
            <a:ext cx="10367010" cy="44877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82245" algn="ctr">
              <a:lnSpc>
                <a:spcPct val="100000"/>
              </a:lnSpc>
              <a:spcBef>
                <a:spcPts val="95"/>
              </a:spcBef>
            </a:pPr>
            <a:r>
              <a:rPr sz="2500" b="1" spc="75" dirty="0">
                <a:solidFill>
                  <a:srgbClr val="244060"/>
                </a:solidFill>
                <a:latin typeface="Times New Roman"/>
                <a:cs typeface="Times New Roman"/>
              </a:rPr>
              <a:t>КОМИТЕТ</a:t>
            </a:r>
            <a:r>
              <a:rPr sz="2500" b="1" spc="16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500" b="1" spc="50" dirty="0">
                <a:solidFill>
                  <a:srgbClr val="244060"/>
                </a:solidFill>
                <a:latin typeface="Times New Roman"/>
                <a:cs typeface="Times New Roman"/>
              </a:rPr>
              <a:t>ПО</a:t>
            </a:r>
            <a:r>
              <a:rPr sz="2500" b="1" spc="19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500" b="1" spc="85" dirty="0">
                <a:solidFill>
                  <a:srgbClr val="244060"/>
                </a:solidFill>
                <a:latin typeface="Times New Roman"/>
                <a:cs typeface="Times New Roman"/>
              </a:rPr>
              <a:t>ТЕХНИЧЕСКОМУ</a:t>
            </a:r>
            <a:r>
              <a:rPr sz="2500" b="1" spc="229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500" b="1" spc="55" dirty="0">
                <a:solidFill>
                  <a:srgbClr val="244060"/>
                </a:solidFill>
                <a:latin typeface="Times New Roman"/>
                <a:cs typeface="Times New Roman"/>
              </a:rPr>
              <a:t>РЕГУЛИРОВАНИЮ</a:t>
            </a:r>
            <a:endParaRPr sz="2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R="112395" algn="ctr">
              <a:lnSpc>
                <a:spcPct val="100000"/>
              </a:lnSpc>
            </a:pPr>
            <a:r>
              <a:rPr sz="18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основан </a:t>
            </a:r>
            <a:r>
              <a:rPr sz="1800" b="1" dirty="0">
                <a:solidFill>
                  <a:srgbClr val="244060"/>
                </a:solidFill>
                <a:latin typeface="Times New Roman"/>
                <a:cs typeface="Times New Roman"/>
              </a:rPr>
              <a:t>в</a:t>
            </a:r>
            <a:r>
              <a:rPr sz="18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244060"/>
                </a:solidFill>
                <a:latin typeface="Times New Roman"/>
                <a:cs typeface="Times New Roman"/>
              </a:rPr>
              <a:t>2004</a:t>
            </a:r>
            <a:r>
              <a:rPr sz="2100" b="1" spc="-30" dirty="0">
                <a:solidFill>
                  <a:srgbClr val="244060"/>
                </a:solidFill>
                <a:latin typeface="Times New Roman"/>
                <a:cs typeface="Times New Roman"/>
              </a:rPr>
              <a:t> году</a:t>
            </a: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marR="5080" algn="ctr">
              <a:lnSpc>
                <a:spcPts val="3050"/>
              </a:lnSpc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РЕГУЛИРОВАНИЕ КАК ИНСТРУМЕНТ ЗАЩИТЫ ИНТЕРЕСОВ ПРОМЫШЛЕННОСТИ СТРАН ЕАЭС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СНГ</a:t>
            </a:r>
            <a:endParaRPr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R="558165" algn="ctr">
              <a:lnSpc>
                <a:spcPct val="100000"/>
              </a:lnSpc>
            </a:pPr>
            <a:r>
              <a:rPr sz="1800" b="1" spc="95" dirty="0">
                <a:solidFill>
                  <a:srgbClr val="244060"/>
                </a:solidFill>
                <a:latin typeface="Times New Roman"/>
                <a:cs typeface="Times New Roman"/>
              </a:rPr>
              <a:t>ЛОЦМАНОВ</a:t>
            </a:r>
            <a:r>
              <a:rPr sz="1800" b="1" spc="16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800" b="1" spc="80" dirty="0">
                <a:solidFill>
                  <a:srgbClr val="244060"/>
                </a:solidFill>
                <a:latin typeface="Times New Roman"/>
                <a:cs typeface="Times New Roman"/>
              </a:rPr>
              <a:t>А.Н.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 marR="560705" algn="ctr">
              <a:lnSpc>
                <a:spcPct val="100000"/>
              </a:lnSpc>
            </a:pPr>
            <a:r>
              <a:rPr sz="1800" b="1" spc="100" dirty="0">
                <a:solidFill>
                  <a:srgbClr val="244060"/>
                </a:solidFill>
                <a:latin typeface="Times New Roman"/>
                <a:cs typeface="Times New Roman"/>
              </a:rPr>
              <a:t>Заместитель</a:t>
            </a:r>
            <a:r>
              <a:rPr sz="1800" b="1" spc="15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800" b="1" spc="90" dirty="0">
                <a:solidFill>
                  <a:srgbClr val="244060"/>
                </a:solidFill>
                <a:latin typeface="Times New Roman"/>
                <a:cs typeface="Times New Roman"/>
              </a:rPr>
              <a:t>Председателя</a:t>
            </a:r>
            <a:r>
              <a:rPr sz="1800" b="1" spc="16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800" b="1" spc="85" dirty="0">
                <a:solidFill>
                  <a:srgbClr val="244060"/>
                </a:solidFill>
                <a:latin typeface="Times New Roman"/>
                <a:cs typeface="Times New Roman"/>
              </a:rPr>
              <a:t>Комитета</a:t>
            </a:r>
            <a:r>
              <a:rPr sz="1800" b="1" spc="16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800" b="1" spc="85" dirty="0">
                <a:solidFill>
                  <a:srgbClr val="244060"/>
                </a:solidFill>
                <a:latin typeface="Times New Roman"/>
                <a:cs typeface="Times New Roman"/>
              </a:rPr>
              <a:t>РСПП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629410" marR="2195195" algn="ctr">
              <a:lnSpc>
                <a:spcPct val="101099"/>
              </a:lnSpc>
            </a:pPr>
            <a:r>
              <a:rPr sz="1800" b="1" spc="90" dirty="0">
                <a:solidFill>
                  <a:srgbClr val="244060"/>
                </a:solidFill>
                <a:latin typeface="Times New Roman"/>
                <a:cs typeface="Times New Roman"/>
              </a:rPr>
              <a:t>Председатель Совета </a:t>
            </a:r>
            <a:r>
              <a:rPr sz="1800" b="1" spc="55" dirty="0">
                <a:solidFill>
                  <a:srgbClr val="244060"/>
                </a:solidFill>
                <a:latin typeface="Times New Roman"/>
                <a:cs typeface="Times New Roman"/>
              </a:rPr>
              <a:t>по</a:t>
            </a:r>
            <a:r>
              <a:rPr sz="1800" b="1" spc="6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800" b="1" spc="95" dirty="0">
                <a:solidFill>
                  <a:srgbClr val="244060"/>
                </a:solidFill>
                <a:latin typeface="Times New Roman"/>
                <a:cs typeface="Times New Roman"/>
              </a:rPr>
              <a:t>техническому регулированию </a:t>
            </a:r>
            <a:r>
              <a:rPr sz="1800" b="1" spc="5" dirty="0">
                <a:solidFill>
                  <a:srgbClr val="244060"/>
                </a:solidFill>
                <a:latin typeface="Times New Roman"/>
                <a:cs typeface="Times New Roman"/>
              </a:rPr>
              <a:t>и </a:t>
            </a:r>
            <a:r>
              <a:rPr sz="1800" b="1" spc="-434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800" b="1" spc="100" dirty="0">
                <a:solidFill>
                  <a:srgbClr val="244060"/>
                </a:solidFill>
                <a:latin typeface="Times New Roman"/>
                <a:cs typeface="Times New Roman"/>
              </a:rPr>
              <a:t>стандартизации</a:t>
            </a:r>
            <a:r>
              <a:rPr sz="1800" b="1" spc="16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800" b="1" spc="75" dirty="0">
                <a:solidFill>
                  <a:srgbClr val="244060"/>
                </a:solidFill>
                <a:latin typeface="Times New Roman"/>
                <a:cs typeface="Times New Roman"/>
              </a:rPr>
              <a:t>при</a:t>
            </a:r>
            <a:r>
              <a:rPr sz="1800" b="1" spc="23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800" b="1" spc="95" dirty="0">
                <a:solidFill>
                  <a:srgbClr val="244060"/>
                </a:solidFill>
                <a:latin typeface="Times New Roman"/>
                <a:cs typeface="Times New Roman"/>
              </a:rPr>
              <a:t>Минпромторге</a:t>
            </a:r>
            <a:r>
              <a:rPr sz="1800" b="1" spc="18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800" b="1" spc="85" dirty="0">
                <a:solidFill>
                  <a:srgbClr val="244060"/>
                </a:solidFill>
                <a:latin typeface="Times New Roman"/>
                <a:cs typeface="Times New Roman"/>
              </a:rPr>
              <a:t>России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52400"/>
            <a:ext cx="4061811" cy="7576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3"/>
          <p:cNvSpPr/>
          <p:nvPr/>
        </p:nvSpPr>
        <p:spPr>
          <a:xfrm>
            <a:off x="76200" y="229577"/>
            <a:ext cx="8302536" cy="4204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Президента РФ от </a:t>
            </a:r>
            <a:r>
              <a:rPr lang="en-US" sz="24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16.07.2025</a:t>
            </a:r>
            <a:r>
              <a:rPr lang="ru-RU" sz="24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3559891" y="1475695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3645751" y="1561353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6"/>
          <p:cNvSpPr/>
          <p:nvPr/>
        </p:nvSpPr>
        <p:spPr>
          <a:xfrm>
            <a:off x="3731409" y="1647010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7"/>
          <p:cNvSpPr/>
          <p:nvPr/>
        </p:nvSpPr>
        <p:spPr>
          <a:xfrm>
            <a:off x="3817066" y="1732870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8"/>
          <p:cNvSpPr/>
          <p:nvPr/>
        </p:nvSpPr>
        <p:spPr>
          <a:xfrm>
            <a:off x="342900" y="1475695"/>
            <a:ext cx="11506200" cy="50524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 algn="just"/>
            <a:r>
              <a:rPr lang="ru-RU" sz="25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Пр-1608, п. 1в)-1</a:t>
            </a:r>
          </a:p>
          <a:p>
            <a:pPr algn="just"/>
            <a:endParaRPr lang="ru-RU" sz="2500" b="1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500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ранее данных поручений </a:t>
            </a:r>
            <a:r>
              <a:rPr lang="ru-RU" sz="25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внесение в законодательство Российской Федерации </a:t>
            </a:r>
            <a:r>
              <a:rPr lang="ru-RU" sz="2500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изменений, предусматривающих</a:t>
            </a:r>
            <a:r>
              <a:rPr lang="ru-RU" sz="25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5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механизмов контроля (надзора) за выполнением обязательных требований технических регламентов, </a:t>
            </a:r>
            <a:r>
              <a:rPr lang="ru-RU" sz="2500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посредством установления порядка выявления продукции, документы об оценке (подтверждении) соответствия которой отсутствуют в нарушение требований законодательства Российской Федерации.</a:t>
            </a:r>
          </a:p>
          <a:p>
            <a:pPr algn="just"/>
            <a:endParaRPr lang="ru-RU" sz="2500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b="1" i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Ответственный: </a:t>
            </a:r>
            <a:r>
              <a:rPr lang="ru-RU" sz="2500" spc="-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Мишустин</a:t>
            </a:r>
            <a:r>
              <a:rPr lang="ru-RU" sz="2500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 Владимирович.</a:t>
            </a:r>
          </a:p>
          <a:p>
            <a:pPr algn="just"/>
            <a:endParaRPr lang="ru-RU" sz="2500" b="1" i="1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b="1" i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исполнения: </a:t>
            </a:r>
            <a:r>
              <a:rPr lang="ru-RU" sz="2500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декабря 2025 года.</a:t>
            </a:r>
          </a:p>
        </p:txBody>
      </p:sp>
      <p:sp>
        <p:nvSpPr>
          <p:cNvPr id="21" name="CustomShape 1"/>
          <p:cNvSpPr/>
          <p:nvPr/>
        </p:nvSpPr>
        <p:spPr>
          <a:xfrm>
            <a:off x="0" y="849615"/>
            <a:ext cx="12192000" cy="134271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9" y="34553"/>
            <a:ext cx="4061811" cy="7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5758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3"/>
          <p:cNvSpPr/>
          <p:nvPr/>
        </p:nvSpPr>
        <p:spPr>
          <a:xfrm>
            <a:off x="76200" y="229577"/>
            <a:ext cx="8302536" cy="4204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Президента РФ от </a:t>
            </a:r>
            <a:r>
              <a:rPr lang="en-US" sz="24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16.07.2025</a:t>
            </a:r>
            <a:r>
              <a:rPr lang="ru-RU" sz="24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3559891" y="1475695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3645751" y="1561353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6"/>
          <p:cNvSpPr/>
          <p:nvPr/>
        </p:nvSpPr>
        <p:spPr>
          <a:xfrm>
            <a:off x="3731409" y="1647010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7"/>
          <p:cNvSpPr/>
          <p:nvPr/>
        </p:nvSpPr>
        <p:spPr>
          <a:xfrm>
            <a:off x="3817066" y="1732870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8"/>
          <p:cNvSpPr/>
          <p:nvPr/>
        </p:nvSpPr>
        <p:spPr>
          <a:xfrm>
            <a:off x="228600" y="1295400"/>
            <a:ext cx="11582400" cy="50524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 algn="just"/>
            <a:r>
              <a:rPr lang="ru-RU" sz="25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Пр-1608, п. 1в)-2</a:t>
            </a:r>
          </a:p>
          <a:p>
            <a:pPr algn="just"/>
            <a:endParaRPr lang="ru-RU" sz="2500" b="1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«Возможность прекращения действия или признания недействительными на территории Российской Федерации документов об оценке (подтверждении) соответствия продукции, выданных (принятых) в государствах – членах ЕАЭС с нарушением обязательных требований либо установленных процедур подтверждения соответствия продукции, а также создание механизмов приостановления выпуска в обращение, приостановления обращения и изъятия с рынка такой продукции»</a:t>
            </a:r>
          </a:p>
          <a:p>
            <a:pPr algn="just"/>
            <a:endParaRPr lang="ru-RU" sz="2500" b="1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b="1" i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Ответственный: </a:t>
            </a:r>
            <a:r>
              <a:rPr lang="ru-RU" sz="2500" spc="-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Мишустин</a:t>
            </a:r>
            <a:r>
              <a:rPr lang="ru-RU" sz="2500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 Владимирович.</a:t>
            </a:r>
          </a:p>
          <a:p>
            <a:pPr algn="just"/>
            <a:endParaRPr lang="ru-RU" sz="2500" b="1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b="1" i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исполнения: </a:t>
            </a:r>
            <a:r>
              <a:rPr lang="ru-RU" sz="2500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декабря 2025 года.</a:t>
            </a:r>
          </a:p>
        </p:txBody>
      </p:sp>
      <p:sp>
        <p:nvSpPr>
          <p:cNvPr id="21" name="CustomShape 1"/>
          <p:cNvSpPr/>
          <p:nvPr/>
        </p:nvSpPr>
        <p:spPr>
          <a:xfrm>
            <a:off x="0" y="849615"/>
            <a:ext cx="12192000" cy="134271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9" y="34553"/>
            <a:ext cx="4061811" cy="7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3270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75" y="791778"/>
            <a:ext cx="1947566" cy="142242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58883" y="1280160"/>
            <a:ext cx="716279" cy="5166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1258" y="2145305"/>
            <a:ext cx="522995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855" marR="5080" indent="-97790" algn="ctr">
              <a:lnSpc>
                <a:spcPct val="100000"/>
              </a:lnSpc>
              <a:spcBef>
                <a:spcPts val="95"/>
              </a:spcBef>
            </a:pPr>
            <a:r>
              <a:rPr lang="ru-RU" sz="2200" kern="1200" spc="-5" dirty="0">
                <a:solidFill>
                  <a:srgbClr val="001F5F"/>
                </a:solidFill>
                <a:latin typeface="Times New Roman"/>
                <a:ea typeface="+mn-ea"/>
                <a:cs typeface="Times New Roman"/>
              </a:rPr>
              <a:t> Доля отечественных отопительных приборов на российском рынке</a:t>
            </a:r>
            <a:endParaRPr sz="2200" kern="1200" spc="-5" dirty="0">
              <a:solidFill>
                <a:srgbClr val="001F5F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6399" y="267270"/>
            <a:ext cx="729869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Радиаторы отопления. Введение госнадзора</a:t>
            </a:r>
            <a:endParaRPr sz="2400" dirty="0">
              <a:latin typeface="Times New Roman"/>
              <a:cs typeface="Times New Roman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090789" y="3089167"/>
            <a:ext cx="33454" cy="3091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130056" y="6180717"/>
            <a:ext cx="53913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ject 3"/>
          <p:cNvSpPr txBox="1">
            <a:spLocks/>
          </p:cNvSpPr>
          <p:nvPr/>
        </p:nvSpPr>
        <p:spPr>
          <a:xfrm>
            <a:off x="400496" y="4445019"/>
            <a:ext cx="860505" cy="35073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09855" marR="5080" indent="-97790">
              <a:spcBef>
                <a:spcPts val="95"/>
              </a:spcBef>
            </a:pPr>
            <a:r>
              <a:rPr lang="ru-RU"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50%</a:t>
            </a:r>
            <a:endParaRPr lang="ru-RU" sz="2200" b="1" kern="1200" spc="-5" dirty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3"/>
          <p:cNvSpPr txBox="1">
            <a:spLocks/>
          </p:cNvSpPr>
          <p:nvPr/>
        </p:nvSpPr>
        <p:spPr>
          <a:xfrm>
            <a:off x="307077" y="3032883"/>
            <a:ext cx="860505" cy="35073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09855" marR="5080" indent="-97790">
              <a:spcBef>
                <a:spcPts val="95"/>
              </a:spcBef>
            </a:pPr>
            <a:r>
              <a:rPr lang="ru-RU"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100%</a:t>
            </a:r>
            <a:endParaRPr lang="ru-RU" sz="2200" b="1" kern="1200" spc="-5" dirty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3"/>
          <p:cNvSpPr txBox="1">
            <a:spLocks/>
          </p:cNvSpPr>
          <p:nvPr/>
        </p:nvSpPr>
        <p:spPr>
          <a:xfrm>
            <a:off x="1514964" y="6284087"/>
            <a:ext cx="819456" cy="31995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09855" marR="5080" indent="-97790">
              <a:spcBef>
                <a:spcPts val="95"/>
              </a:spcBef>
            </a:pPr>
            <a:r>
              <a:rPr lang="ru-RU"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2015</a:t>
            </a:r>
            <a:endParaRPr lang="ru-RU" sz="2000" b="1" kern="1200" spc="-5" dirty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"/>
          <p:cNvSpPr txBox="1">
            <a:spLocks/>
          </p:cNvSpPr>
          <p:nvPr/>
        </p:nvSpPr>
        <p:spPr>
          <a:xfrm>
            <a:off x="2334420" y="6292654"/>
            <a:ext cx="819456" cy="31995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09855" marR="5080" indent="-97790">
              <a:spcBef>
                <a:spcPts val="95"/>
              </a:spcBef>
            </a:pPr>
            <a:r>
              <a:rPr lang="ru-RU"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2016</a:t>
            </a:r>
            <a:endParaRPr lang="ru-RU" sz="2000" b="1" kern="1200" spc="-5" dirty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"/>
          <p:cNvSpPr txBox="1">
            <a:spLocks/>
          </p:cNvSpPr>
          <p:nvPr/>
        </p:nvSpPr>
        <p:spPr>
          <a:xfrm>
            <a:off x="3153876" y="6299631"/>
            <a:ext cx="819456" cy="31995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09855" marR="5080" indent="-97790">
              <a:spcBef>
                <a:spcPts val="95"/>
              </a:spcBef>
            </a:pPr>
            <a:r>
              <a:rPr lang="ru-RU"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2017</a:t>
            </a:r>
            <a:endParaRPr lang="ru-RU" sz="2000" b="1" kern="1200" spc="-5" dirty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"/>
          <p:cNvSpPr txBox="1">
            <a:spLocks/>
          </p:cNvSpPr>
          <p:nvPr/>
        </p:nvSpPr>
        <p:spPr>
          <a:xfrm>
            <a:off x="4003549" y="6302215"/>
            <a:ext cx="819456" cy="31995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09855" marR="5080" indent="-97790">
              <a:spcBef>
                <a:spcPts val="95"/>
              </a:spcBef>
            </a:pPr>
            <a:r>
              <a:rPr lang="ru-RU"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2018</a:t>
            </a:r>
            <a:endParaRPr lang="ru-RU" sz="2000" b="1" kern="1200" spc="-5" dirty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sp>
        <p:nvSpPr>
          <p:cNvPr id="33" name="object 3"/>
          <p:cNvSpPr txBox="1">
            <a:spLocks/>
          </p:cNvSpPr>
          <p:nvPr/>
        </p:nvSpPr>
        <p:spPr>
          <a:xfrm>
            <a:off x="4815713" y="6302215"/>
            <a:ext cx="819456" cy="31995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09855" marR="5080" indent="-97790">
              <a:spcBef>
                <a:spcPts val="95"/>
              </a:spcBef>
            </a:pPr>
            <a:r>
              <a:rPr lang="ru-RU"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2019</a:t>
            </a:r>
            <a:endParaRPr lang="ru-RU" sz="2000" b="1" kern="1200" spc="-5" dirty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sp>
        <p:nvSpPr>
          <p:cNvPr id="34" name="object 3"/>
          <p:cNvSpPr txBox="1">
            <a:spLocks/>
          </p:cNvSpPr>
          <p:nvPr/>
        </p:nvSpPr>
        <p:spPr>
          <a:xfrm>
            <a:off x="5608606" y="6283093"/>
            <a:ext cx="819456" cy="31995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09855" marR="5080" indent="-97790">
              <a:spcBef>
                <a:spcPts val="95"/>
              </a:spcBef>
            </a:pPr>
            <a:r>
              <a:rPr lang="ru-RU"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2020</a:t>
            </a:r>
            <a:endParaRPr lang="ru-RU" sz="2000" b="1" kern="1200" spc="-5" dirty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sp>
        <p:nvSpPr>
          <p:cNvPr id="35" name="CustomShape 1"/>
          <p:cNvSpPr/>
          <p:nvPr/>
        </p:nvSpPr>
        <p:spPr>
          <a:xfrm>
            <a:off x="0" y="891671"/>
            <a:ext cx="12192000" cy="148926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sp>
        <p:nvSpPr>
          <p:cNvPr id="5" name="Прямоугольник 4"/>
          <p:cNvSpPr/>
          <p:nvPr/>
        </p:nvSpPr>
        <p:spPr>
          <a:xfrm>
            <a:off x="1776433" y="5726803"/>
            <a:ext cx="100786" cy="453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02448" y="4073131"/>
            <a:ext cx="234176" cy="21075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object 3"/>
          <p:cNvSpPr txBox="1">
            <a:spLocks/>
          </p:cNvSpPr>
          <p:nvPr/>
        </p:nvSpPr>
        <p:spPr>
          <a:xfrm>
            <a:off x="1514964" y="5220720"/>
            <a:ext cx="860505" cy="35073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09855" marR="5080" indent="-97790">
              <a:spcBef>
                <a:spcPts val="95"/>
              </a:spcBef>
            </a:pPr>
            <a:r>
              <a:rPr lang="ru-RU"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17%</a:t>
            </a:r>
            <a:endParaRPr lang="ru-RU" sz="2200" b="1" kern="1200" spc="-5" dirty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3"/>
          <p:cNvSpPr txBox="1">
            <a:spLocks/>
          </p:cNvSpPr>
          <p:nvPr/>
        </p:nvSpPr>
        <p:spPr>
          <a:xfrm>
            <a:off x="5709981" y="3661645"/>
            <a:ext cx="860505" cy="35073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09855" marR="5080" indent="-97790">
              <a:spcBef>
                <a:spcPts val="95"/>
              </a:spcBef>
            </a:pPr>
            <a:r>
              <a:rPr lang="ru-RU"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70%</a:t>
            </a:r>
            <a:endParaRPr lang="ru-RU" sz="2200" b="1" kern="1200" spc="-5" dirty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0789" y="318539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16087" y="462130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125120" y="587129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121863" y="555632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114960" y="524040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117163" y="496287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107170" y="432037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104026" y="401782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100653" y="373566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091376" y="344910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019159" y="612878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500736" y="613499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216031" y="613212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375927" y="613291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1861886" y="4091407"/>
            <a:ext cx="3930650" cy="1631950"/>
          </a:xfrm>
          <a:custGeom>
            <a:avLst/>
            <a:gdLst>
              <a:gd name="connsiteX0" fmla="*/ 0 w 3930650"/>
              <a:gd name="connsiteY0" fmla="*/ 1631950 h 1631950"/>
              <a:gd name="connsiteX1" fmla="*/ 1276350 w 3930650"/>
              <a:gd name="connsiteY1" fmla="*/ 1435100 h 1631950"/>
              <a:gd name="connsiteX2" fmla="*/ 2336800 w 3930650"/>
              <a:gd name="connsiteY2" fmla="*/ 958850 h 1631950"/>
              <a:gd name="connsiteX3" fmla="*/ 3930650 w 3930650"/>
              <a:gd name="connsiteY3" fmla="*/ 0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0650" h="1631950">
                <a:moveTo>
                  <a:pt x="0" y="1631950"/>
                </a:moveTo>
                <a:cubicBezTo>
                  <a:pt x="443441" y="1589616"/>
                  <a:pt x="886883" y="1547283"/>
                  <a:pt x="1276350" y="1435100"/>
                </a:cubicBezTo>
                <a:cubicBezTo>
                  <a:pt x="1665817" y="1322917"/>
                  <a:pt x="1894417" y="1198033"/>
                  <a:pt x="2336800" y="958850"/>
                </a:cubicBezTo>
                <a:cubicBezTo>
                  <a:pt x="2779183" y="719667"/>
                  <a:pt x="3354916" y="359833"/>
                  <a:pt x="3930650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8355" y="4021889"/>
            <a:ext cx="5086430" cy="2167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object 3"/>
          <p:cNvSpPr txBox="1">
            <a:spLocks/>
          </p:cNvSpPr>
          <p:nvPr/>
        </p:nvSpPr>
        <p:spPr>
          <a:xfrm>
            <a:off x="6868355" y="1478206"/>
            <a:ext cx="5229955" cy="2094804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>
              <a:defRPr sz="2800" b="0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09855" marR="5080" indent="-97790" algn="ctr">
              <a:spcBef>
                <a:spcPts val="95"/>
              </a:spcBef>
            </a:pPr>
            <a:r>
              <a:rPr lang="ru-RU" sz="2200" b="1" kern="1200" spc="-5" dirty="0">
                <a:ea typeface="+mn-ea"/>
              </a:rPr>
              <a:t>С 2014 по 2019 гг.:</a:t>
            </a:r>
          </a:p>
          <a:p>
            <a:pPr marL="109855" marR="5080" indent="-97790" algn="ctr">
              <a:spcBef>
                <a:spcPts val="95"/>
              </a:spcBef>
            </a:pPr>
            <a:endParaRPr lang="ru-RU" sz="2200" b="1" kern="1200" spc="-5" dirty="0">
              <a:ea typeface="+mn-ea"/>
            </a:endParaRPr>
          </a:p>
          <a:p>
            <a:pPr marL="354965" marR="5080" indent="-342900" algn="just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2200" spc="-5" dirty="0">
                <a:ea typeface="+mn-ea"/>
              </a:rPr>
              <a:t>Создано 24 новых производства.</a:t>
            </a:r>
          </a:p>
          <a:p>
            <a:pPr marL="354965" marR="5080" indent="-342900" algn="just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2200" kern="1200" spc="-5" dirty="0">
                <a:ea typeface="+mn-ea"/>
              </a:rPr>
              <a:t>Вложено более 20 млрд. руб. частных инвестиций.</a:t>
            </a:r>
          </a:p>
          <a:p>
            <a:pPr marL="354965" marR="5080" indent="-342900" algn="just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2200" spc="-5" dirty="0">
                <a:ea typeface="+mn-ea"/>
              </a:rPr>
              <a:t>Создано свыше 30.000 рабочих мест.</a:t>
            </a:r>
            <a:endParaRPr lang="ru-RU" sz="2200" kern="1200" spc="-5" dirty="0">
              <a:ea typeface="+mn-ea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9" y="34553"/>
            <a:ext cx="4061811" cy="7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61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3"/>
          <p:cNvSpPr/>
          <p:nvPr/>
        </p:nvSpPr>
        <p:spPr>
          <a:xfrm>
            <a:off x="228600" y="218836"/>
            <a:ext cx="8302536" cy="4204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Метизная отрасль</a:t>
            </a:r>
            <a:endParaRPr lang="ru-RU" sz="2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3559891" y="1475695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3645751" y="1561353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6"/>
          <p:cNvSpPr/>
          <p:nvPr/>
        </p:nvSpPr>
        <p:spPr>
          <a:xfrm>
            <a:off x="3731409" y="1647010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7"/>
          <p:cNvSpPr/>
          <p:nvPr/>
        </p:nvSpPr>
        <p:spPr>
          <a:xfrm>
            <a:off x="3817066" y="1732870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1"/>
          <p:cNvSpPr/>
          <p:nvPr/>
        </p:nvSpPr>
        <p:spPr>
          <a:xfrm>
            <a:off x="0" y="849615"/>
            <a:ext cx="12192000" cy="134271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9" y="34553"/>
            <a:ext cx="4061811" cy="75761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267719"/>
              </p:ext>
            </p:extLst>
          </p:nvPr>
        </p:nvGraphicFramePr>
        <p:xfrm>
          <a:off x="216720" y="3362257"/>
          <a:ext cx="3991819" cy="298806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805824">
                  <a:extLst>
                    <a:ext uri="{9D8B030D-6E8A-4147-A177-3AD203B41FA5}">
                      <a16:colId xmlns:a16="http://schemas.microsoft.com/office/drawing/2014/main" val="3172326033"/>
                    </a:ext>
                  </a:extLst>
                </a:gridCol>
                <a:gridCol w="1045475">
                  <a:extLst>
                    <a:ext uri="{9D8B030D-6E8A-4147-A177-3AD203B41FA5}">
                      <a16:colId xmlns:a16="http://schemas.microsoft.com/office/drawing/2014/main" val="3322742902"/>
                    </a:ext>
                  </a:extLst>
                </a:gridCol>
                <a:gridCol w="1140520">
                  <a:extLst>
                    <a:ext uri="{9D8B030D-6E8A-4147-A177-3AD203B41FA5}">
                      <a16:colId xmlns:a16="http://schemas.microsoft.com/office/drawing/2014/main" val="851947129"/>
                    </a:ext>
                  </a:extLst>
                </a:gridCol>
              </a:tblGrid>
              <a:tr h="1041566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Июнь 2025</a:t>
                      </a:r>
                      <a:endParaRPr lang="ru-RU" sz="28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Июль 2025</a:t>
                      </a:r>
                      <a:endParaRPr lang="ru-RU" sz="28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326050"/>
                  </a:ext>
                </a:extLst>
              </a:tr>
              <a:tr h="7726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Загрузка мощностей</a:t>
                      </a:r>
                      <a:endParaRPr lang="ru-RU" sz="28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45%</a:t>
                      </a:r>
                      <a:endParaRPr lang="ru-RU" sz="4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40%</a:t>
                      </a:r>
                      <a:endParaRPr lang="ru-RU" sz="4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184076"/>
                  </a:ext>
                </a:extLst>
              </a:tr>
              <a:tr h="10835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Импорт метизов</a:t>
                      </a:r>
                      <a:endParaRPr lang="ru-RU" sz="28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20%</a:t>
                      </a:r>
                      <a:endParaRPr lang="ru-RU" sz="40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30%</a:t>
                      </a:r>
                      <a:endParaRPr lang="ru-RU" sz="40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74947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/>
          </p:nvPr>
        </p:nvGraphicFramePr>
        <p:xfrm>
          <a:off x="4572000" y="1099194"/>
          <a:ext cx="7467600" cy="5522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7086600" y="5959662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287000" y="595024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82" y="1165735"/>
            <a:ext cx="3972234" cy="2206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647111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5560" y="188642"/>
            <a:ext cx="7992888" cy="36003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ООС В РЕЕСТРЫ  ЕС И ЕАЭС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9536" y="620688"/>
            <a:ext cx="8208912" cy="5832648"/>
          </a:xfrm>
        </p:spPr>
        <p:txBody>
          <a:bodyPr>
            <a:normAutofit/>
          </a:bodyPr>
          <a:lstStyle/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1584" y="1171925"/>
            <a:ext cx="3168352" cy="8672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ЕС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95601" y="2348880"/>
            <a:ext cx="2736303" cy="9562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АККРЕДИТАЦИЯ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(ОРГАН ПО АККРЕДИТАЦИИ)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91622" y="3831704"/>
            <a:ext cx="2244842" cy="7920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НОТИФИКАЦИЯ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(ФОИВ)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83734" y="5134101"/>
            <a:ext cx="2252730" cy="8640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РЕЕСТР ЕС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52553" y="1171924"/>
            <a:ext cx="3456384" cy="8672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ЕАЭС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16080" y="2348880"/>
            <a:ext cx="2511152" cy="9219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АККРЕДИТАЦИЯ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(ОРГАН ПО АККРЕДИТАЦИИ)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70948" y="5138255"/>
            <a:ext cx="242656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РЕЕСТР ЕАЭС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3863751" y="3305092"/>
            <a:ext cx="144016" cy="55595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838091" y="4623792"/>
            <a:ext cx="169677" cy="50405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992498" y="3282001"/>
            <a:ext cx="158316" cy="18521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51584" y="2178914"/>
            <a:ext cx="3168352" cy="4104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56040" y="2178914"/>
            <a:ext cx="3456384" cy="4104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83951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1544" y="238651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НОТИФИКАЦИЯ  </a:t>
            </a:r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 ПРИНЦИП 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ДВУХ  КЛЮЧЕЙ </a:t>
            </a:r>
          </a:p>
        </p:txBody>
      </p:sp>
      <p:sp>
        <p:nvSpPr>
          <p:cNvPr id="3" name="AutoShape 2" descr="http://m.belta.by/uploads/lotus/news/000029_C36E0318EE80B21943257FE3003E1615_248332.jp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LOBANO~1\AppData\Local\Tem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88900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OBANO~1\AppData\Local\Temp\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7" y="2568817"/>
            <a:ext cx="2501075" cy="125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OBANO~1\AppData\Local\Temp\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14" y="2618239"/>
            <a:ext cx="2937872" cy="102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2229500"/>
            <a:ext cx="4573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ФСА - АККРЕДИТАЦИЯ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65312" y="1952501"/>
            <a:ext cx="350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ФОИВ - НОТИФИКАЦИЯ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938684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9086" y="360039"/>
            <a:ext cx="7992888" cy="36003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Европейский опыт нотификации ООС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1" y="360039"/>
            <a:ext cx="11696007" cy="5832648"/>
          </a:xfrm>
        </p:spPr>
        <p:txBody>
          <a:bodyPr>
            <a:noAutofit/>
          </a:bodyPr>
          <a:lstStyle/>
          <a:p>
            <a:pPr algn="l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Словении:</a:t>
            </a:r>
          </a:p>
          <a:p>
            <a:pPr algn="l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аккредитовано около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ООС и лабораторий</a:t>
            </a:r>
          </a:p>
          <a:p>
            <a:pPr marL="285750" indent="-285750" algn="l">
              <a:buFontTx/>
              <a:buChar char="-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назначено госорганами для проведения обязательной  сертификации на национальном уровне     -	 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  <a:p>
            <a:pPr marL="285750" indent="-285750" algn="l">
              <a:buFontTx/>
              <a:buChar char="-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нотифицировано  на уровне  ЕС   -     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l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Германии: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аккредитовано    около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ООС и лабораторий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нотифицировано  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 	</a:t>
            </a:r>
          </a:p>
          <a:p>
            <a:pPr marL="285750" indent="-285750" algn="l">
              <a:buFontTx/>
              <a:buChar char="-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2386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по нотификации ООС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3960"/>
            <a:ext cx="10515600" cy="576064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 в национальной системе;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компетентность: располагать квалифицированным персоналом и необходимым оборудованием;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деятельности по оценке соответствия;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работе комитетов по стандартизации;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ежегодное предоставление отчетов нотифицирующему органу;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переоценка каждые четыре года;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ежегодное прохождение проверок.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192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2039620"/>
            <a:chOff x="0" y="0"/>
            <a:chExt cx="12192000" cy="203962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20391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95"/>
              <a:ext cx="12192000" cy="1981200"/>
            </a:xfrm>
            <a:custGeom>
              <a:avLst/>
              <a:gdLst/>
              <a:ahLst/>
              <a:cxnLst/>
              <a:rect l="l" t="t" r="r" b="b"/>
              <a:pathLst>
                <a:path w="12192000" h="1981200">
                  <a:moveTo>
                    <a:pt x="12192000" y="0"/>
                  </a:moveTo>
                  <a:lnTo>
                    <a:pt x="0" y="0"/>
                  </a:lnTo>
                  <a:lnTo>
                    <a:pt x="0" y="1981200"/>
                  </a:lnTo>
                  <a:lnTo>
                    <a:pt x="12192000" y="1981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50263" y="493598"/>
            <a:ext cx="84308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250" dirty="0">
                <a:solidFill>
                  <a:srgbClr val="F1F1F1"/>
                </a:solidFill>
                <a:latin typeface="Times New Roman"/>
                <a:cs typeface="Times New Roman"/>
              </a:rPr>
              <a:t>Спасибо</a:t>
            </a:r>
            <a:r>
              <a:rPr sz="6000" b="1" spc="57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6000" b="1" spc="150" dirty="0">
                <a:solidFill>
                  <a:srgbClr val="F1F1F1"/>
                </a:solidFill>
                <a:latin typeface="Times New Roman"/>
                <a:cs typeface="Times New Roman"/>
              </a:rPr>
              <a:t>за</a:t>
            </a:r>
            <a:r>
              <a:rPr sz="6000" b="1" spc="58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6000" b="1" spc="300" dirty="0">
                <a:solidFill>
                  <a:srgbClr val="F1F1F1"/>
                </a:solidFill>
                <a:latin typeface="Times New Roman"/>
                <a:cs typeface="Times New Roman"/>
              </a:rPr>
              <a:t>внимание!</a:t>
            </a:r>
            <a:endParaRPr sz="6000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78752" y="3396996"/>
            <a:ext cx="1141171" cy="63398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42025" y="4433220"/>
            <a:ext cx="1999107" cy="199910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633206" y="2166579"/>
            <a:ext cx="3117850" cy="1818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7325">
              <a:lnSpc>
                <a:spcPct val="147100"/>
              </a:lnSpc>
              <a:spcBef>
                <a:spcPts val="95"/>
              </a:spcBef>
            </a:pPr>
            <a:r>
              <a:rPr sz="40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pptr@rspp.ru </a:t>
            </a:r>
            <a:r>
              <a:rPr sz="40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4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w</a:t>
            </a:r>
            <a:r>
              <a:rPr sz="40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w</a:t>
            </a:r>
            <a:r>
              <a:rPr sz="4000" u="heavy" spc="-2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w</a:t>
            </a:r>
            <a:r>
              <a:rPr sz="4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.R</a:t>
            </a:r>
            <a:r>
              <a:rPr sz="40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G</a:t>
            </a:r>
            <a:r>
              <a:rPr sz="4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TR</a:t>
            </a:r>
            <a:r>
              <a:rPr sz="40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.</a:t>
            </a:r>
            <a:r>
              <a:rPr sz="4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ru</a:t>
            </a:r>
            <a:endParaRPr sz="4000" dirty="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64095" y="2593848"/>
            <a:ext cx="655320" cy="569976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6095" y="2404872"/>
            <a:ext cx="6323330" cy="1681480"/>
          </a:xfrm>
          <a:custGeom>
            <a:avLst/>
            <a:gdLst/>
            <a:ahLst/>
            <a:cxnLst/>
            <a:rect l="l" t="t" r="r" b="b"/>
            <a:pathLst>
              <a:path w="6323330" h="1681479">
                <a:moveTo>
                  <a:pt x="6323076" y="0"/>
                </a:moveTo>
                <a:lnTo>
                  <a:pt x="0" y="0"/>
                </a:lnTo>
                <a:lnTo>
                  <a:pt x="0" y="1680971"/>
                </a:lnTo>
                <a:lnTo>
                  <a:pt x="6323076" y="1680971"/>
                </a:lnTo>
                <a:lnTo>
                  <a:pt x="6323076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1241247" y="2868929"/>
            <a:ext cx="47275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95655" algn="l"/>
                <a:tab pos="2246630" algn="l"/>
              </a:tabLst>
            </a:pPr>
            <a:r>
              <a:rPr sz="4000" b="1" spc="295" dirty="0">
                <a:solidFill>
                  <a:srgbClr val="001F5F"/>
                </a:solidFill>
                <a:latin typeface="Times New Roman"/>
                <a:cs typeface="Times New Roman"/>
              </a:rPr>
              <a:t>+</a:t>
            </a:r>
            <a:r>
              <a:rPr sz="4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7</a:t>
            </a:r>
            <a:r>
              <a:rPr sz="40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4000" b="1" spc="290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4000" b="1" spc="295" dirty="0">
                <a:solidFill>
                  <a:srgbClr val="001F5F"/>
                </a:solidFill>
                <a:latin typeface="Times New Roman"/>
                <a:cs typeface="Times New Roman"/>
              </a:rPr>
              <a:t>495</a:t>
            </a:r>
            <a:r>
              <a:rPr sz="4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)</a:t>
            </a:r>
            <a:r>
              <a:rPr sz="40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4000" b="1" spc="295" dirty="0">
                <a:solidFill>
                  <a:srgbClr val="001F5F"/>
                </a:solidFill>
                <a:latin typeface="Times New Roman"/>
                <a:cs typeface="Times New Roman"/>
              </a:rPr>
              <a:t>66</a:t>
            </a:r>
            <a:r>
              <a:rPr sz="4000" b="1" spc="340" dirty="0">
                <a:solidFill>
                  <a:srgbClr val="001F5F"/>
                </a:solidFill>
                <a:latin typeface="Times New Roman"/>
                <a:cs typeface="Times New Roman"/>
              </a:rPr>
              <a:t>3</a:t>
            </a:r>
            <a:r>
              <a:rPr sz="4000" b="1" spc="295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4000" b="1" spc="300" dirty="0">
                <a:solidFill>
                  <a:srgbClr val="001F5F"/>
                </a:solidFill>
                <a:latin typeface="Times New Roman"/>
                <a:cs typeface="Times New Roman"/>
              </a:rPr>
              <a:t>04</a:t>
            </a:r>
            <a:r>
              <a:rPr sz="4000" b="1" spc="295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4000" b="1" spc="300" dirty="0">
                <a:solidFill>
                  <a:srgbClr val="001F5F"/>
                </a:solidFill>
                <a:latin typeface="Times New Roman"/>
                <a:cs typeface="Times New Roman"/>
              </a:rPr>
              <a:t>50</a:t>
            </a:r>
            <a:endParaRPr sz="4000" dirty="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4800" y="2880360"/>
            <a:ext cx="664463" cy="673608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644651" y="4334255"/>
            <a:ext cx="1292860" cy="1710055"/>
            <a:chOff x="644651" y="4334255"/>
            <a:chExt cx="1292860" cy="1710055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0851" y="4334255"/>
              <a:ext cx="1101852" cy="5029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651" y="4750307"/>
              <a:ext cx="1292352" cy="129387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52373" y="6090310"/>
            <a:ext cx="1273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925">
              <a:lnSpc>
                <a:spcPct val="100000"/>
              </a:lnSpc>
              <a:spcBef>
                <a:spcPts val="100"/>
              </a:spcBef>
            </a:pPr>
            <a:r>
              <a:rPr sz="12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2"/>
              </a:rPr>
              <a:t>Telegram-канал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2"/>
              </a:rPr>
              <a:t>- </a:t>
            </a:r>
            <a:r>
              <a:rPr sz="1200" spc="-30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h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tt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p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s://t.</a:t>
            </a:r>
            <a:r>
              <a:rPr sz="12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m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e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/r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g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tr_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ru</a:t>
            </a:r>
            <a:endParaRPr sz="1200" dirty="0">
              <a:latin typeface="Microsoft Sans Serif"/>
              <a:cs typeface="Microsoft Sans Serif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97185" y="4850850"/>
            <a:ext cx="1075277" cy="107653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608579" y="6081776"/>
            <a:ext cx="2263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marR="5080" indent="-356870">
              <a:lnSpc>
                <a:spcPct val="100000"/>
              </a:lnSpc>
              <a:spcBef>
                <a:spcPts val="100"/>
              </a:spcBef>
            </a:pPr>
            <a:r>
              <a:rPr sz="12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4"/>
              </a:rPr>
              <a:t>YouTube</a:t>
            </a:r>
            <a:r>
              <a:rPr sz="1200" u="sng" spc="-20" dirty="0">
                <a:solidFill>
                  <a:srgbClr val="006FC0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4"/>
              </a:rPr>
              <a:t>-канал </a:t>
            </a:r>
            <a:r>
              <a:rPr sz="12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4"/>
              </a:rPr>
              <a:t>Комитета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4"/>
              </a:rPr>
              <a:t>РСПП </a:t>
            </a:r>
            <a:r>
              <a:rPr sz="1200" spc="-305" dirty="0">
                <a:solidFill>
                  <a:srgbClr val="0000FF"/>
                </a:solidFill>
                <a:latin typeface="Microsoft Sans Serif"/>
                <a:cs typeface="Microsoft Sans Serif"/>
                <a:hlinkClick r:id="rId14"/>
              </a:rPr>
              <a:t>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4"/>
              </a:rPr>
              <a:t>по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4"/>
              </a:rPr>
              <a:t>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4"/>
              </a:rPr>
              <a:t>техрегулированию</a:t>
            </a:r>
            <a:endParaRPr sz="1200" dirty="0">
              <a:latin typeface="Microsoft Sans Serif"/>
              <a:cs typeface="Microsoft Sans Serif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92873" y="4445660"/>
            <a:ext cx="985854" cy="2252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3"/>
          <p:cNvSpPr/>
          <p:nvPr/>
        </p:nvSpPr>
        <p:spPr>
          <a:xfrm>
            <a:off x="228600" y="229577"/>
            <a:ext cx="8150136" cy="4204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государственного надзора</a:t>
            </a:r>
            <a:endParaRPr lang="ru-RU" sz="2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3559891" y="1475695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3645751" y="1561353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6"/>
          <p:cNvSpPr/>
          <p:nvPr/>
        </p:nvSpPr>
        <p:spPr>
          <a:xfrm>
            <a:off x="3731409" y="1647010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7"/>
          <p:cNvSpPr/>
          <p:nvPr/>
        </p:nvSpPr>
        <p:spPr>
          <a:xfrm>
            <a:off x="3817066" y="1732870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1"/>
          <p:cNvSpPr/>
          <p:nvPr/>
        </p:nvSpPr>
        <p:spPr>
          <a:xfrm>
            <a:off x="0" y="849615"/>
            <a:ext cx="12192000" cy="134271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9" y="34553"/>
            <a:ext cx="4061811" cy="757615"/>
          </a:xfrm>
          <a:prstGeom prst="rect">
            <a:avLst/>
          </a:prstGeom>
        </p:spPr>
      </p:pic>
      <p:sp>
        <p:nvSpPr>
          <p:cNvPr id="26" name="CustomShape 8"/>
          <p:cNvSpPr/>
          <p:nvPr/>
        </p:nvSpPr>
        <p:spPr>
          <a:xfrm>
            <a:off x="5715000" y="1318813"/>
            <a:ext cx="5867400" cy="25133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 algn="just"/>
            <a:r>
              <a:rPr lang="ru-RU" sz="3200" b="1" spc="-1" dirty="0">
                <a:solidFill>
                  <a:srgbClr val="002060"/>
                </a:solidFill>
                <a:cs typeface="Times New Roman" panose="02020603050405020304" pitchFamily="18" charset="0"/>
              </a:rPr>
              <a:t>С одной стороны государственный контроль не должен создавать ИЗБЫТОЧНЫХ трудностей для промышленности.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5185745" cy="5185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CustomShape 8"/>
          <p:cNvSpPr/>
          <p:nvPr/>
        </p:nvSpPr>
        <p:spPr>
          <a:xfrm>
            <a:off x="5867400" y="4167073"/>
            <a:ext cx="5867400" cy="20208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 algn="just"/>
            <a:r>
              <a:rPr lang="ru-RU" sz="3200" spc="-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С другой стороны </a:t>
            </a:r>
            <a:r>
              <a:rPr lang="ru-RU" sz="3200" b="1" spc="-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Государство ОБЯЗАНО</a:t>
            </a:r>
            <a:r>
              <a:rPr lang="ru-RU" sz="3200" spc="-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spc="-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обеспечить</a:t>
            </a:r>
            <a:r>
              <a:rPr lang="ru-RU" sz="3200" spc="-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spc="-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БЕЗОПАСНОСТЬ</a:t>
            </a:r>
            <a:r>
              <a:rPr lang="ru-RU" sz="3200" spc="-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продукции на рынке.</a:t>
            </a:r>
          </a:p>
        </p:txBody>
      </p:sp>
    </p:spTree>
    <p:extLst>
      <p:ext uri="{BB962C8B-B14F-4D97-AF65-F5344CB8AC3E}">
        <p14:creationId xmlns:p14="http://schemas.microsoft.com/office/powerpoint/2010/main" val="153369064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038" y="1050830"/>
            <a:ext cx="738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В 2000-е нам были навязаны ложные цели:</a:t>
            </a:r>
            <a:endParaRPr lang="ru-RU" sz="2800" b="1" spc="-2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605844" y="194987"/>
            <a:ext cx="258340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Ложные цели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CustomShape 1"/>
          <p:cNvSpPr/>
          <p:nvPr/>
        </p:nvSpPr>
        <p:spPr>
          <a:xfrm>
            <a:off x="0" y="849615"/>
            <a:ext cx="12192000" cy="134271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9" y="34553"/>
            <a:ext cx="4061811" cy="7576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8300" y="1554285"/>
            <a:ext cx="6608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1. «Все стандарты добровольные»</a:t>
            </a:r>
            <a:endParaRPr lang="ru-RU" sz="2400" b="1" spc="-2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519" y="3337011"/>
            <a:ext cx="1187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2. «Один производитель, одно испытание и свободная торговля по всему миру»</a:t>
            </a:r>
            <a:endParaRPr lang="ru-RU" sz="2400" b="1" spc="-2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830" y="5016078"/>
            <a:ext cx="1025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3. «Не надо </a:t>
            </a:r>
            <a:r>
              <a:rPr lang="ru-RU" sz="2400" b="1" spc="-25" dirty="0" err="1">
                <a:solidFill>
                  <a:srgbClr val="001F5F"/>
                </a:solidFill>
                <a:latin typeface="Times New Roman"/>
                <a:cs typeface="Times New Roman"/>
              </a:rPr>
              <a:t>кошмарить</a:t>
            </a:r>
            <a:r>
              <a:rPr lang="ru-RU"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бизнес! Госконтроль мешает бизнесу»</a:t>
            </a:r>
            <a:endParaRPr lang="ru-RU" sz="2400" b="1" spc="-2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3379" y="2151654"/>
            <a:ext cx="6155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В США более 10 000 обязательных стандартов.</a:t>
            </a:r>
          </a:p>
          <a:p>
            <a:r>
              <a:rPr lang="ru-RU"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В ЕС – несколько тысяч обязательных стандартов, в </a:t>
            </a:r>
            <a:r>
              <a:rPr lang="ru-RU" sz="2200" spc="-25" dirty="0" err="1">
                <a:solidFill>
                  <a:srgbClr val="001F5F"/>
                </a:solidFill>
                <a:latin typeface="Times New Roman"/>
                <a:cs typeface="Times New Roman"/>
              </a:rPr>
              <a:t>т.ч</a:t>
            </a:r>
            <a:r>
              <a:rPr lang="ru-RU"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. 444 стандартов на стройматериалы.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22197" y="4039072"/>
            <a:ext cx="8065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В ЕС Германия и Франция признают сертификаты только своих органов по сертификации.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1" y="5561637"/>
            <a:ext cx="8843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-2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Госконтроль не только обеспечивает безопасность продукции, но и защищает интересы добросовестной промышленности, которая не может конкурировать с фальсификаторами. </a:t>
            </a: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7" y="3895559"/>
            <a:ext cx="1505159" cy="111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27" y="5501087"/>
            <a:ext cx="1657189" cy="12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47" y="2525327"/>
            <a:ext cx="1124650" cy="82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5" y="2112833"/>
            <a:ext cx="1438023" cy="107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17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69404"/>
            <a:ext cx="860580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kern="1200" spc="-15" dirty="0"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  <a:t>Система допуска строительных материалов </a:t>
            </a:r>
            <a:br>
              <a:rPr lang="ru-RU" sz="2400" b="1" kern="1200" spc="-15" dirty="0"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</a:br>
            <a:r>
              <a:rPr lang="ru-RU" sz="2400" b="1" kern="1200" spc="-15" dirty="0"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  <a:t>на рынок в ЕАЭС</a:t>
            </a:r>
            <a:endParaRPr sz="2400" b="1" kern="1200" spc="-15" dirty="0">
              <a:solidFill>
                <a:srgbClr val="C00000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48" name="CustomShape 1"/>
          <p:cNvSpPr/>
          <p:nvPr/>
        </p:nvSpPr>
        <p:spPr>
          <a:xfrm>
            <a:off x="0" y="849615"/>
            <a:ext cx="12192000" cy="134271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9" y="34553"/>
            <a:ext cx="4061811" cy="757615"/>
          </a:xfrm>
          <a:prstGeom prst="rect">
            <a:avLst/>
          </a:prstGeom>
        </p:spPr>
      </p:pic>
      <p:pic>
        <p:nvPicPr>
          <p:cNvPr id="1026" name="Picture 2" descr="https://avatars.mds.yandex.net/i?id=ae11d05575ed064b0d16f5cd349f283f05dcd58e-5714074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9" y="1981200"/>
            <a:ext cx="318565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3429000" y="2782823"/>
            <a:ext cx="685800" cy="685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161" t="6713" r="23528" b="29676"/>
          <a:stretch/>
        </p:blipFill>
        <p:spPr>
          <a:xfrm>
            <a:off x="4145280" y="1143000"/>
            <a:ext cx="3097713" cy="4273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10455" t="20700" b="19952"/>
          <a:stretch/>
        </p:blipFill>
        <p:spPr>
          <a:xfrm>
            <a:off x="3886200" y="4191000"/>
            <a:ext cx="3810000" cy="1530168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7444389" y="2782823"/>
            <a:ext cx="685800" cy="685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9769" y="1601724"/>
            <a:ext cx="304800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80230" y="289489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ГЕРМАНИЯ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5652192"/>
            <a:ext cx="4524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ЕДИНСТВЕННЫЙ ОРГАН ПО ДОПУСКУ СТРОИТЕЛЬНОЙ ПРОДУКЦИИ В ГЕРМАНИЮ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022574" y="5536368"/>
            <a:ext cx="660452" cy="12886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696200" y="5569314"/>
            <a:ext cx="660452" cy="128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41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3747" y1="69000" x2="43287" y2="71500"/>
                        <a14:foregroundMark x1="15932" y1="60333" x2="56112" y2="69500"/>
                        <a14:foregroundMark x1="17535" y1="68167" x2="60922" y2="77333"/>
                        <a14:foregroundMark x1="47495" y1="65667" x2="73046" y2="56667"/>
                        <a14:foregroundMark x1="83868" y1="41333" x2="76553" y2="53333"/>
                        <a14:foregroundMark x1="83166" y1="48167" x2="75651" y2="58333"/>
                        <a14:foregroundMark x1="83868" y1="51333" x2="74850" y2="62333"/>
                      </a14:backgroundRemoval>
                    </a14:imgEffect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640881">
            <a:off x="-274495" y="1381062"/>
            <a:ext cx="6533848" cy="41743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5" y="983886"/>
            <a:ext cx="3600000" cy="36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099" y="2427397"/>
            <a:ext cx="5033149" cy="33520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575" y="101319"/>
            <a:ext cx="12456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ТР ЕАЭС</a:t>
            </a:r>
          </a:p>
        </p:txBody>
      </p:sp>
      <p:sp>
        <p:nvSpPr>
          <p:cNvPr id="3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CustomShape 1"/>
          <p:cNvSpPr/>
          <p:nvPr/>
        </p:nvSpPr>
        <p:spPr>
          <a:xfrm>
            <a:off x="0" y="849615"/>
            <a:ext cx="12192000" cy="134271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9" y="34553"/>
            <a:ext cx="4061811" cy="7576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9573" y="2562097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ЕС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9289770" y="2150233"/>
            <a:ext cx="523801" cy="3492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1370" y="3405792"/>
            <a:ext cx="621996" cy="349873"/>
          </a:xfrm>
          <a:prstGeom prst="rect">
            <a:avLst/>
          </a:prstGeom>
        </p:spPr>
      </p:pic>
      <p:pic>
        <p:nvPicPr>
          <p:cNvPr id="1028" name="Picture 4" descr="https://avatars.mds.yandex.net/i?id=726d33c85c59336975e7fb94c59220829c7727ae-16316463-images-thumbs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606" y="3406465"/>
            <a:ext cx="698400" cy="34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i?id=f764f04b4ced96877d7ba7f0e0d24a1254a1b8aa-12990625-images-thumbs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815" y="5520310"/>
            <a:ext cx="698400" cy="34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i?id=7052db411a32585508cdc43a47d821ff19f1d6f1-16509560-images-thumbs&amp;n=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526" y="5517374"/>
            <a:ext cx="698697" cy="34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 rot="892410">
            <a:off x="3305299" y="5010584"/>
            <a:ext cx="3846379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/>
              <a:t>Сертификат завода-производителя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3525715" y="1673163"/>
            <a:ext cx="5779851" cy="119968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617794">
            <a:off x="5480587" y="1695073"/>
            <a:ext cx="4945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5 сертификатов,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выданных ООС ЕС</a:t>
            </a:r>
          </a:p>
        </p:txBody>
      </p:sp>
      <p:pic>
        <p:nvPicPr>
          <p:cNvPr id="36" name="Picture 2" descr="Picture backgrou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51" b="93651" l="3085" r="97766">
                        <a14:foregroundMark x1="3191" y1="60119" x2="12021" y2="93849"/>
                        <a14:foregroundMark x1="3830" y1="90873" x2="5426" y2="93254"/>
                        <a14:foregroundMark x1="87553" y1="6151" x2="97766" y2="6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8713">
            <a:off x="4739245" y="2160160"/>
            <a:ext cx="2191971" cy="117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595205" y="5032261"/>
            <a:ext cx="1528020" cy="11521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92429" y="4288609"/>
            <a:ext cx="4692540" cy="140563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151" b="93651" l="3085" r="97766">
                        <a14:foregroundMark x1="3191" y1="60119" x2="12021" y2="93849"/>
                        <a14:foregroundMark x1="3830" y1="90873" x2="5426" y2="93254"/>
                        <a14:foregroundMark x1="87553" y1="6151" x2="97766" y2="6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3178">
            <a:off x="4172879" y="3943213"/>
            <a:ext cx="2191971" cy="117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582666" y="6101764"/>
            <a:ext cx="1440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rgbClr val="C00000"/>
                </a:solidFill>
              </a:rPr>
              <a:t>Чтобы поставить стальную трубу из</a:t>
            </a:r>
            <a:r>
              <a:rPr lang="ru-RU" sz="2000" b="1" i="1" dirty="0">
                <a:solidFill>
                  <a:srgbClr val="C00000"/>
                </a:solidFill>
              </a:rPr>
              <a:t> России </a:t>
            </a:r>
            <a:r>
              <a:rPr lang="ru-RU" sz="2000" i="1" dirty="0">
                <a:solidFill>
                  <a:srgbClr val="C00000"/>
                </a:solidFill>
              </a:rPr>
              <a:t>в </a:t>
            </a:r>
            <a:r>
              <a:rPr lang="ru-RU" sz="2000" b="1" i="1" dirty="0">
                <a:solidFill>
                  <a:srgbClr val="C00000"/>
                </a:solidFill>
              </a:rPr>
              <a:t>ЕС </a:t>
            </a:r>
            <a:r>
              <a:rPr lang="ru-RU" sz="2000" i="1" dirty="0">
                <a:solidFill>
                  <a:srgbClr val="C00000"/>
                </a:solidFill>
              </a:rPr>
              <a:t>нужно </a:t>
            </a:r>
            <a:r>
              <a:rPr lang="ru-RU" sz="2000" b="1" i="1" dirty="0">
                <a:solidFill>
                  <a:srgbClr val="C00000"/>
                </a:solidFill>
              </a:rPr>
              <a:t>5 сертификатов, выданных ООС ЕС.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i="1" dirty="0">
                <a:solidFill>
                  <a:srgbClr val="C00000"/>
                </a:solidFill>
              </a:rPr>
              <a:t>Для поставки стальной трубы </a:t>
            </a:r>
            <a:r>
              <a:rPr lang="ru-RU" sz="2000" b="1" i="1" u="sng" dirty="0">
                <a:solidFill>
                  <a:srgbClr val="C00000"/>
                </a:solidFill>
              </a:rPr>
              <a:t>из ЕС сертификация не  предусмотрена.</a:t>
            </a:r>
          </a:p>
        </p:txBody>
      </p:sp>
    </p:spTree>
    <p:extLst>
      <p:ext uri="{BB962C8B-B14F-4D97-AF65-F5344CB8AC3E}">
        <p14:creationId xmlns:p14="http://schemas.microsoft.com/office/powerpoint/2010/main" val="403732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3"/>
          <p:cNvSpPr/>
          <p:nvPr/>
        </p:nvSpPr>
        <p:spPr>
          <a:xfrm>
            <a:off x="76200" y="229577"/>
            <a:ext cx="8302536" cy="4204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 ЕАЭС «О безопасности строительных  материалов»</a:t>
            </a:r>
            <a:endParaRPr lang="ru-RU" sz="2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3559891" y="1475695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3645751" y="1561353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6"/>
          <p:cNvSpPr/>
          <p:nvPr/>
        </p:nvSpPr>
        <p:spPr>
          <a:xfrm>
            <a:off x="3731409" y="1647010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7"/>
          <p:cNvSpPr/>
          <p:nvPr/>
        </p:nvSpPr>
        <p:spPr>
          <a:xfrm>
            <a:off x="3817066" y="1732870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8"/>
          <p:cNvSpPr/>
          <p:nvPr/>
        </p:nvSpPr>
        <p:spPr>
          <a:xfrm>
            <a:off x="3988381" y="1337530"/>
            <a:ext cx="8051219" cy="14053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Съезда РСПП 21.10.2020г. с участием </a:t>
            </a:r>
            <a:br>
              <a:rPr lang="ru-RU" sz="22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РФ Путина В.В. и Министра </a:t>
            </a:r>
            <a:r>
              <a:rPr lang="ru-RU" sz="2200" b="1" spc="-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Файзуллина</a:t>
            </a:r>
            <a:r>
              <a:rPr lang="ru-RU" sz="22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И.Э. поддержано предложение по разработке ТР ЕАЭС </a:t>
            </a:r>
            <a:br>
              <a:rPr lang="ru-RU" sz="22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 безопасности  строительных  материалов».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93" y="1161746"/>
            <a:ext cx="3650446" cy="1581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695180" y="2846608"/>
            <a:ext cx="1004598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ТР ЕАЭС позволит: </a:t>
            </a:r>
          </a:p>
          <a:p>
            <a:pPr algn="just"/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Уменьшить долю контрафакта и фальсификата на рынке России и ЕАЭС.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строительство безопасных зданий и сооружений.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Загрузить мощности добросовестных производителей строительных   материалов и изделий.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C693912-086E-44B6-8225-D93BEF1E54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3" y="2903178"/>
            <a:ext cx="1182407" cy="864022"/>
          </a:xfrm>
          <a:prstGeom prst="rect">
            <a:avLst/>
          </a:prstGeom>
        </p:spPr>
      </p:pic>
      <p:pic>
        <p:nvPicPr>
          <p:cNvPr id="16" name="Picture 2" descr="https://manucan.ru/wp-content/uploads/2019/05/Minpromtorg_logo.jpg">
            <a:extLst>
              <a:ext uri="{FF2B5EF4-FFF2-40B4-BE49-F238E27FC236}">
                <a16:creationId xmlns:a16="http://schemas.microsoft.com/office/drawing/2014/main" id="{38B2248A-5E0F-42D6-9EE9-CAB11B016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6" y="4555027"/>
            <a:ext cx="1374828" cy="106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8DCE9E8-D241-40C8-BCF2-A630ABBCE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22" y="3878287"/>
            <a:ext cx="816558" cy="816558"/>
          </a:xfrm>
          <a:prstGeom prst="rect">
            <a:avLst/>
          </a:prstGeom>
        </p:spPr>
      </p:pic>
      <p:sp>
        <p:nvSpPr>
          <p:cNvPr id="18" name="CustomShape 8"/>
          <p:cNvSpPr/>
          <p:nvPr/>
        </p:nvSpPr>
        <p:spPr>
          <a:xfrm>
            <a:off x="2209800" y="5476201"/>
            <a:ext cx="9288356" cy="10667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 algn="just"/>
            <a:r>
              <a:rPr lang="ru-RU" sz="22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ТР ЕАЭС «О безопасности строительных материалов» направлен ЕЭК в страны-члены ЕАЭС и находится на  внутригосударственном согласовании.</a:t>
            </a:r>
            <a:endParaRPr lang="ru-RU" sz="2200" b="1" spc="-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ustomShape 1"/>
          <p:cNvSpPr/>
          <p:nvPr/>
        </p:nvSpPr>
        <p:spPr>
          <a:xfrm>
            <a:off x="0" y="849615"/>
            <a:ext cx="12192000" cy="134271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6" y="5637268"/>
            <a:ext cx="1889727" cy="88138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9" y="34553"/>
            <a:ext cx="4061811" cy="7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8523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1897" y="2371670"/>
            <a:ext cx="70701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53 ТР ЕАЭС. 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вступило в силу 47 ТР ЕАЭС.</a:t>
            </a:r>
            <a:b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Федерация ОБЯЗАНА обеспечить  государственный контроль (надзор) </a:t>
            </a:r>
            <a:b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требованиями всех </a:t>
            </a:r>
          </a:p>
          <a:p>
            <a:pPr algn="ctr"/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регламентов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87500" y="2852936"/>
            <a:ext cx="8756972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9" y="34553"/>
            <a:ext cx="4061811" cy="757615"/>
          </a:xfrm>
          <a:prstGeom prst="rect">
            <a:avLst/>
          </a:prstGeom>
        </p:spPr>
      </p:pic>
      <p:pic>
        <p:nvPicPr>
          <p:cNvPr id="8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848867"/>
            <a:ext cx="12192000" cy="135636"/>
          </a:xfrm>
          <a:prstGeom prst="rect">
            <a:avLst/>
          </a:prstGeom>
        </p:spPr>
      </p:pic>
      <p:sp>
        <p:nvSpPr>
          <p:cNvPr id="9" name="CustomShape 3"/>
          <p:cNvSpPr/>
          <p:nvPr/>
        </p:nvSpPr>
        <p:spPr>
          <a:xfrm>
            <a:off x="220139" y="177320"/>
            <a:ext cx="7532377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000000"/>
          </a:fontRef>
        </p:style>
        <p:txBody>
          <a:bodyPr wrap="square" lIns="90000" tIns="45000" rIns="90000" bIns="4500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Система технического регулирования ЕАЭС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5" b="16815"/>
          <a:stretch/>
        </p:blipFill>
        <p:spPr>
          <a:xfrm>
            <a:off x="651326" y="1271977"/>
            <a:ext cx="3942000" cy="16025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3" y="2995476"/>
            <a:ext cx="4104399" cy="273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249879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502" y="168922"/>
            <a:ext cx="86058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Восстановление государственного контроля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0" y="1161704"/>
            <a:ext cx="9614534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ru-RU"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Президент РСПП Шохин А.Н. направил обращения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200" dirty="0">
                <a:solidFill>
                  <a:srgbClr val="001F5F"/>
                </a:solidFill>
                <a:latin typeface="Times New Roman"/>
                <a:cs typeface="Times New Roman"/>
              </a:rPr>
              <a:t>заместителям Председателя Правительства </a:t>
            </a:r>
            <a:r>
              <a:rPr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РФ 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Мантурову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Д.В. и </a:t>
            </a:r>
            <a:r>
              <a:rPr sz="2200" spc="-35" dirty="0">
                <a:solidFill>
                  <a:srgbClr val="001F5F"/>
                </a:solidFill>
                <a:latin typeface="Times New Roman"/>
                <a:cs typeface="Times New Roman"/>
              </a:rPr>
              <a:t>Григоренко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Д.Ю. о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необходимости</a:t>
            </a:r>
            <a:r>
              <a:rPr sz="22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восстановления</a:t>
            </a:r>
            <a:r>
              <a:rPr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 err="1">
                <a:solidFill>
                  <a:srgbClr val="001F5F"/>
                </a:solidFill>
                <a:latin typeface="Times New Roman"/>
                <a:cs typeface="Times New Roman"/>
              </a:rPr>
              <a:t>государственного</a:t>
            </a:r>
            <a:r>
              <a:rPr sz="22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контроля</a:t>
            </a:r>
            <a:r>
              <a:rPr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1F5F"/>
                </a:solidFill>
                <a:latin typeface="Times New Roman"/>
                <a:cs typeface="Times New Roman"/>
              </a:rPr>
              <a:t>(надзора) </a:t>
            </a:r>
            <a:r>
              <a:rPr lang="ru-RU"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за требованиями </a:t>
            </a:r>
            <a:br>
              <a:rPr lang="ru-RU" sz="2200" spc="-5" dirty="0">
                <a:solidFill>
                  <a:srgbClr val="001F5F"/>
                </a:solidFill>
                <a:latin typeface="Times New Roman"/>
                <a:cs typeface="Times New Roman"/>
              </a:rPr>
            </a:b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13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ТР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ЕАЭС</a:t>
            </a:r>
            <a:r>
              <a:rPr sz="22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и ПП 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РФ</a:t>
            </a:r>
            <a:r>
              <a:rPr sz="2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№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2425.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69444" y="4569300"/>
            <a:ext cx="9125146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220595" algn="l"/>
                <a:tab pos="3534410" algn="l"/>
                <a:tab pos="5398770" algn="l"/>
              </a:tabLst>
            </a:pPr>
            <a:r>
              <a:rPr lang="ru-RU"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28.08.2024г. подписано постановление Правительства РФ № 1154 </a:t>
            </a:r>
            <a:br>
              <a:rPr lang="ru-RU"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</a:br>
            <a:r>
              <a:rPr lang="ru-RU"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 проведении эксперимента по восстановлению госнадзора </a:t>
            </a:r>
            <a:br>
              <a:rPr lang="ru-RU"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</a:br>
            <a:r>
              <a:rPr lang="ru-RU"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за оборотом цемента, строительных смесей, </a:t>
            </a:r>
            <a:br>
              <a:rPr lang="ru-RU"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</a:br>
            <a:r>
              <a:rPr lang="ru-RU"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радиаторов отопления, </a:t>
            </a:r>
            <a:r>
              <a:rPr lang="ru-RU"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кабельной продукции</a:t>
            </a:r>
            <a:r>
              <a:rPr lang="ru-RU"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. </a:t>
            </a:r>
            <a:br>
              <a:rPr lang="ru-RU"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</a:br>
            <a:r>
              <a:rPr lang="ru-RU" sz="2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РСПП подключился к участию в эксперименте</a:t>
            </a:r>
            <a:endParaRPr sz="22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90800" y="2824509"/>
            <a:ext cx="9309734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1978660" algn="l"/>
                <a:tab pos="3597275" algn="l"/>
                <a:tab pos="5208270" algn="l"/>
                <a:tab pos="5574030" algn="l"/>
              </a:tabLst>
            </a:pPr>
            <a:r>
              <a:rPr lang="ru-RU" sz="2200" dirty="0">
                <a:solidFill>
                  <a:srgbClr val="001F5F"/>
                </a:solidFill>
                <a:latin typeface="Times New Roman"/>
                <a:cs typeface="Times New Roman"/>
              </a:rPr>
              <a:t>23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.0</a:t>
            </a:r>
            <a:r>
              <a:rPr lang="ru-RU" sz="2200" dirty="0">
                <a:solidFill>
                  <a:srgbClr val="001F5F"/>
                </a:solidFill>
                <a:latin typeface="Times New Roman"/>
                <a:cs typeface="Times New Roman"/>
              </a:rPr>
              <a:t>7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.202</a:t>
            </a:r>
            <a:r>
              <a:rPr lang="ru-RU" sz="2200" dirty="0">
                <a:solidFill>
                  <a:srgbClr val="001F5F"/>
                </a:solidFill>
                <a:latin typeface="Times New Roman"/>
                <a:cs typeface="Times New Roman"/>
              </a:rPr>
              <a:t>4г. </a:t>
            </a:r>
            <a:r>
              <a:rPr lang="ru-RU"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 совещании у Первого заместителя Председателя Правительства РФ </a:t>
            </a:r>
            <a:r>
              <a:rPr lang="ru-RU" sz="2200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Мантурова</a:t>
            </a:r>
            <a:r>
              <a:rPr lang="ru-RU"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 Д.В. принято решение о проведении эксперимента по по восстановлению госнадзора за оборотом цемента, строительных смесей, радиаторов отопления, кабельной продукции. </a:t>
            </a:r>
            <a:endParaRPr sz="2200" dirty="0">
              <a:latin typeface="Times New Roman"/>
              <a:cs typeface="Times New Roman"/>
            </a:endParaRPr>
          </a:p>
        </p:txBody>
      </p:sp>
      <p:pic>
        <p:nvPicPr>
          <p:cNvPr id="28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830" y="2709680"/>
            <a:ext cx="1793748" cy="150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CustomShape 1"/>
          <p:cNvSpPr/>
          <p:nvPr/>
        </p:nvSpPr>
        <p:spPr>
          <a:xfrm>
            <a:off x="0" y="849615"/>
            <a:ext cx="12192000" cy="134271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pic>
        <p:nvPicPr>
          <p:cNvPr id="12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460" y="1146627"/>
            <a:ext cx="1443598" cy="1350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59" y="4497711"/>
            <a:ext cx="1060676" cy="1133995"/>
          </a:xfrm>
          <a:prstGeom prst="rect">
            <a:avLst/>
          </a:prstGeom>
        </p:spPr>
      </p:pic>
      <p:pic>
        <p:nvPicPr>
          <p:cNvPr id="14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8122" y="5523741"/>
            <a:ext cx="1124456" cy="10624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6" b="20850"/>
          <a:stretch/>
        </p:blipFill>
        <p:spPr>
          <a:xfrm>
            <a:off x="179421" y="4648200"/>
            <a:ext cx="1291843" cy="762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9" y="34553"/>
            <a:ext cx="4061811" cy="7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1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4"/>
          <p:cNvSpPr/>
          <p:nvPr/>
        </p:nvSpPr>
        <p:spPr>
          <a:xfrm>
            <a:off x="3559891" y="1475695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3645751" y="1561353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6"/>
          <p:cNvSpPr/>
          <p:nvPr/>
        </p:nvSpPr>
        <p:spPr>
          <a:xfrm>
            <a:off x="3731409" y="1647010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7"/>
          <p:cNvSpPr/>
          <p:nvPr/>
        </p:nvSpPr>
        <p:spPr>
          <a:xfrm>
            <a:off x="3817066" y="1732870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1"/>
          <p:cNvSpPr/>
          <p:nvPr/>
        </p:nvSpPr>
        <p:spPr>
          <a:xfrm>
            <a:off x="0" y="849615"/>
            <a:ext cx="12192000" cy="134271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sp>
        <p:nvSpPr>
          <p:cNvPr id="20" name="CustomShape 8"/>
          <p:cNvSpPr/>
          <p:nvPr/>
        </p:nvSpPr>
        <p:spPr>
          <a:xfrm>
            <a:off x="5048125" y="1904185"/>
            <a:ext cx="6950746" cy="2882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Президент Российской Федерации Путин В.В.: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«Дело в том, что контрафакт тоже приобретает сложные формы. Там ещё разобраться нужно». </a:t>
            </a:r>
          </a:p>
          <a:p>
            <a:pPr algn="just"/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стенограммы</a:t>
            </a:r>
            <a:r>
              <a:rPr lang="ru-RU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55" y="1772462"/>
            <a:ext cx="4706432" cy="2903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CustomShape 8"/>
          <p:cNvSpPr/>
          <p:nvPr/>
        </p:nvSpPr>
        <p:spPr>
          <a:xfrm>
            <a:off x="457200" y="5105400"/>
            <a:ext cx="3966742" cy="10360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Владимира Путина с членами «Деловой России» </a:t>
            </a:r>
          </a:p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мая 2025 года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59342" y="128716"/>
            <a:ext cx="6601097" cy="46848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sz="2400" kern="0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Борьба с контрафактом</a:t>
            </a:r>
            <a:endParaRPr lang="ru-RU" sz="24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9" y="34553"/>
            <a:ext cx="4061811" cy="7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0018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</TotalTime>
  <Words>965</Words>
  <Application>Microsoft Office PowerPoint</Application>
  <PresentationFormat>Широкоэкранный</PresentationFormat>
  <Paragraphs>161</Paragraphs>
  <Slides>18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Unicode MS</vt:lpstr>
      <vt:lpstr>Calibri</vt:lpstr>
      <vt:lpstr>Microsoft Sans Serif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Система допуска строительных материалов  на рынок в ЕАЭС</vt:lpstr>
      <vt:lpstr>Презентация PowerPoint</vt:lpstr>
      <vt:lpstr>Презентация PowerPoint</vt:lpstr>
      <vt:lpstr>Презентация PowerPoint</vt:lpstr>
      <vt:lpstr>Восстановление государственного контроля</vt:lpstr>
      <vt:lpstr>Презентация PowerPoint</vt:lpstr>
      <vt:lpstr>Презентация PowerPoint</vt:lpstr>
      <vt:lpstr>Презентация PowerPoint</vt:lpstr>
      <vt:lpstr> Доля отечественных отопительных приборов на российском рынке</vt:lpstr>
      <vt:lpstr>Презентация PowerPoint</vt:lpstr>
      <vt:lpstr>ВКЛЮЧЕНИЕ ООС В РЕЕСТРЫ  ЕС И ЕАЭС</vt:lpstr>
      <vt:lpstr>Презентация PowerPoint</vt:lpstr>
      <vt:lpstr>Европейский опыт нотификации ООС</vt:lpstr>
      <vt:lpstr>Требования по нотификации ООС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Лоцманов Андрей Николаевич</dc:creator>
  <cp:lastModifiedBy>Лоцманов Андрей Николаевич</cp:lastModifiedBy>
  <cp:revision>128</cp:revision>
  <dcterms:created xsi:type="dcterms:W3CDTF">2024-08-08T14:38:05Z</dcterms:created>
  <dcterms:modified xsi:type="dcterms:W3CDTF">2025-08-15T04:25:40Z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2024-08-08T00:00:00Z</vt:filetime>
  </property>
</Properties>
</file>