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273" r:id="rId4"/>
    <p:sldId id="279" r:id="rId5"/>
    <p:sldId id="278" r:id="rId6"/>
    <p:sldId id="275" r:id="rId7"/>
    <p:sldId id="276" r:id="rId8"/>
    <p:sldId id="284" r:id="rId9"/>
    <p:sldId id="281" r:id="rId10"/>
    <p:sldId id="285" r:id="rId11"/>
    <p:sldId id="288" r:id="rId12"/>
    <p:sldId id="291" r:id="rId13"/>
    <p:sldId id="289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42D0B"/>
    <a:srgbClr val="76280B"/>
    <a:srgbClr val="F6BF73"/>
    <a:srgbClr val="F9D4A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25E5076-3810-47DD-B79F-674D7AD40C0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1655" autoAdjust="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8805758-D2E5-47F1-BDC8-64F96AB837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A4D7A7-60FE-4B51-8D3B-098FB2A1B3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B8525A4-A320-4A64-BD24-4D2FB0987BDF}" type="datetime1">
              <a:rPr lang="ru-RU" smtClean="0"/>
              <a:t>14.08.2025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748030B-DA71-4B18-AA7C-F991BCB518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D65FCA-070F-4A6D-A2E0-D5EBEAABC9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B64D2B8-7AFA-4F86-9DF3-A6BBE4E23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3482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F699C-B389-43F5-A1F8-3AD86C9B17FA}" type="datetime1">
              <a:rPr lang="ru-RU" smtClean="0"/>
              <a:pPr/>
              <a:t>14.08.2025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5D79418-37EB-4378-AD22-89DBB000B0DA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7646424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5D79418-37EB-4378-AD22-89DBB000B0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254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7A54F2B-5C4E-4C52-995B-71AB3D8CD9F2}" type="datetime1">
              <a:rPr lang="ru-RU" noProof="0" smtClean="0"/>
              <a:t>14.08.2025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AFD12D6F-858C-ABB2-63BE-970514F5E285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8" name="Графический объект 9" descr="Шестеренка">
              <a:extLst>
                <a:ext uri="{FF2B5EF4-FFF2-40B4-BE49-F238E27FC236}">
                  <a16:creationId xmlns:a16="http://schemas.microsoft.com/office/drawing/2014/main" id="{48837738-82C3-AF4A-CDE6-04E457F426E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9" name="Графический объект 10" descr="Шестеренка">
              <a:extLst>
                <a:ext uri="{FF2B5EF4-FFF2-40B4-BE49-F238E27FC236}">
                  <a16:creationId xmlns:a16="http://schemas.microsoft.com/office/drawing/2014/main" id="{8677D0DA-3644-F4C4-EB15-635FC0D21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0" name="Графический объект 13" descr="Шестеренка">
              <a:extLst>
                <a:ext uri="{FF2B5EF4-FFF2-40B4-BE49-F238E27FC236}">
                  <a16:creationId xmlns:a16="http://schemas.microsoft.com/office/drawing/2014/main" id="{3E1E41C6-2A9D-4886-C199-FA8EA254E1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4" descr="Шестеренка">
              <a:extLst>
                <a:ext uri="{FF2B5EF4-FFF2-40B4-BE49-F238E27FC236}">
                  <a16:creationId xmlns:a16="http://schemas.microsoft.com/office/drawing/2014/main" id="{11E6D7A8-834E-4994-8D79-A9F0ECE8D7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B066C8B-DEC4-BD8C-9E66-9BAEE5A8CD06}"/>
              </a:ext>
            </a:extLst>
          </p:cNvPr>
          <p:cNvSpPr/>
          <p:nvPr userDrawn="1"/>
        </p:nvSpPr>
        <p:spPr>
          <a:xfrm>
            <a:off x="0" y="2590078"/>
            <a:ext cx="1602997" cy="1660332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3EA597F-C1D0-473B-6E55-357605C273EA}"/>
              </a:ext>
            </a:extLst>
          </p:cNvPr>
          <p:cNvSpPr/>
          <p:nvPr userDrawn="1"/>
        </p:nvSpPr>
        <p:spPr>
          <a:xfrm>
            <a:off x="10606797" y="2590077"/>
            <a:ext cx="1602997" cy="1660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033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9D24A8A-56D8-4215-B349-D6A5A3D15C1A}" type="datetime1">
              <a:rPr lang="ru-RU" noProof="0" smtClean="0"/>
              <a:t>14.08.2025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771835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9D24A8A-56D8-4215-B349-D6A5A3D15C1A}" type="datetime1">
              <a:rPr lang="ru-RU" noProof="0" smtClean="0"/>
              <a:t>14.08.2025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8276080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Графический объект 12" descr="Шестеренка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Графический объект 13" descr="Шестеренка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Графический объект 14" descr="Шестеренка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Графический объект 15" descr="Шестеренка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Графический объект 16" descr="Шестеренка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 rtlCol="0"/>
          <a:lstStyle/>
          <a:p>
            <a:pPr rtl="0"/>
            <a:fld id="{08125186-CC78-4BBB-BB48-78CA20D53ED4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 rtlCol="0"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FD7CD5CF-F924-43C6-9C02-06FBC84A67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7644" y="2161725"/>
            <a:ext cx="9613861" cy="3702647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13184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Графический объект 17" descr="Шестеренка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Графический объект 18" descr="Шестеренка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Графический объект 19" descr="Шестеренка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Графический объект 20" descr="Шестеренка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2432922" y="2336872"/>
            <a:ext cx="2620817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 rtlCol="0"/>
          <a:lstStyle/>
          <a:p>
            <a:pPr rtl="0"/>
            <a:fld id="{3ECA407E-05C7-46DE-A90B-1DADE814CF4F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 rtlCol="0"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6" name="Рисунок 2">
            <a:extLst>
              <a:ext uri="{FF2B5EF4-FFF2-40B4-BE49-F238E27FC236}">
                <a16:creationId xmlns:a16="http://schemas.microsoft.com/office/drawing/2014/main" id="{5E59F855-D2A7-4662-804E-17B59CD1A41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213022" y="2327474"/>
            <a:ext cx="6833757" cy="3608712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27573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8125186-CC78-4BBB-BB48-78CA20D53ED4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0143B414-B065-AB85-1C6B-3F96B5F06BA7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8" name="Графический объект 12" descr="Шестеренка">
              <a:extLst>
                <a:ext uri="{FF2B5EF4-FFF2-40B4-BE49-F238E27FC236}">
                  <a16:creationId xmlns:a16="http://schemas.microsoft.com/office/drawing/2014/main" id="{054ED5F5-C5DB-5FDB-CE99-79D7400A81E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9" name="Графический объект 13" descr="Шестеренка">
              <a:extLst>
                <a:ext uri="{FF2B5EF4-FFF2-40B4-BE49-F238E27FC236}">
                  <a16:creationId xmlns:a16="http://schemas.microsoft.com/office/drawing/2014/main" id="{6A028275-D301-5E06-5EA9-9CCADDC8ADD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0" name="Графический объект 14" descr="Шестеренка">
              <a:extLst>
                <a:ext uri="{FF2B5EF4-FFF2-40B4-BE49-F238E27FC236}">
                  <a16:creationId xmlns:a16="http://schemas.microsoft.com/office/drawing/2014/main" id="{0759551D-93B7-CA4A-2212-083C4664EA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5" descr="Шестеренка">
              <a:extLst>
                <a:ext uri="{FF2B5EF4-FFF2-40B4-BE49-F238E27FC236}">
                  <a16:creationId xmlns:a16="http://schemas.microsoft.com/office/drawing/2014/main" id="{599733FF-18E4-D08B-6B3D-B8148804C6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2" name="Графический объект 16" descr="Шестеренка">
              <a:extLst>
                <a:ext uri="{FF2B5EF4-FFF2-40B4-BE49-F238E27FC236}">
                  <a16:creationId xmlns:a16="http://schemas.microsoft.com/office/drawing/2014/main" id="{D14D0BD9-EF5B-77F9-FA80-7A6E3FEA6A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261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4FE2422-9307-4232-AED2-AA351FD546B4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F87E834B-F3F8-CAA2-8C89-8858F0123568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8" name="Графический объект 11" descr="Шестеренка">
              <a:extLst>
                <a:ext uri="{FF2B5EF4-FFF2-40B4-BE49-F238E27FC236}">
                  <a16:creationId xmlns:a16="http://schemas.microsoft.com/office/drawing/2014/main" id="{782F1106-BF27-C7D2-6E76-76B1C52EA4E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9" name="Графический объект 12" descr="Шестеренка">
              <a:extLst>
                <a:ext uri="{FF2B5EF4-FFF2-40B4-BE49-F238E27FC236}">
                  <a16:creationId xmlns:a16="http://schemas.microsoft.com/office/drawing/2014/main" id="{534AC5B2-A7A0-C4BA-3623-2CF6DB645E8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0" name="Графический объект 13" descr="Шестеренка">
              <a:extLst>
                <a:ext uri="{FF2B5EF4-FFF2-40B4-BE49-F238E27FC236}">
                  <a16:creationId xmlns:a16="http://schemas.microsoft.com/office/drawing/2014/main" id="{16B36A1B-F075-183B-A1BD-BA4B33F8AE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5" descr="Шестеренка">
              <a:extLst>
                <a:ext uri="{FF2B5EF4-FFF2-40B4-BE49-F238E27FC236}">
                  <a16:creationId xmlns:a16="http://schemas.microsoft.com/office/drawing/2014/main" id="{61193C29-9185-ADBE-5906-3B3D2024DED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2" name="Графический объект 16" descr="Шестеренка">
              <a:extLst>
                <a:ext uri="{FF2B5EF4-FFF2-40B4-BE49-F238E27FC236}">
                  <a16:creationId xmlns:a16="http://schemas.microsoft.com/office/drawing/2014/main" id="{1344EBBF-BBE8-D1A6-6DFF-57A04D98FE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009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5C7D25-E713-4F46-99FE-28B3EFBE6399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2A418B97-914E-0725-6A00-997CEEC45303}"/>
              </a:ext>
            </a:extLst>
          </p:cNvPr>
          <p:cNvGrpSpPr/>
          <p:nvPr userDrawn="1"/>
        </p:nvGrpSpPr>
        <p:grpSpPr bwMode="ltGray">
          <a:xfrm rot="5400000">
            <a:off x="7096454" y="1615369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9" name="Графический объект 12" descr="Шестеренка">
              <a:extLst>
                <a:ext uri="{FF2B5EF4-FFF2-40B4-BE49-F238E27FC236}">
                  <a16:creationId xmlns:a16="http://schemas.microsoft.com/office/drawing/2014/main" id="{B4CE542B-146F-D43C-086D-E8F557AB020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0" name="Графический объект 13" descr="Шестеренка">
              <a:extLst>
                <a:ext uri="{FF2B5EF4-FFF2-40B4-BE49-F238E27FC236}">
                  <a16:creationId xmlns:a16="http://schemas.microsoft.com/office/drawing/2014/main" id="{C7537808-FA62-F53A-EBDC-0EC26DA8DE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4" descr="Шестеренка">
              <a:extLst>
                <a:ext uri="{FF2B5EF4-FFF2-40B4-BE49-F238E27FC236}">
                  <a16:creationId xmlns:a16="http://schemas.microsoft.com/office/drawing/2014/main" id="{B7FC4EFD-87A5-B31F-522F-346FB05FAC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2" name="Графический объект 15" descr="Шестеренка">
              <a:extLst>
                <a:ext uri="{FF2B5EF4-FFF2-40B4-BE49-F238E27FC236}">
                  <a16:creationId xmlns:a16="http://schemas.microsoft.com/office/drawing/2014/main" id="{E5EC6799-24E2-0A5E-43AB-FB20CFE0D3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1122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CB41A71-5105-42E3-8680-AE54C532B898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B0A0302E-41C0-ECDE-2586-FBC0F8D62C98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Графический объект 14" descr="Шестеренка">
              <a:extLst>
                <a:ext uri="{FF2B5EF4-FFF2-40B4-BE49-F238E27FC236}">
                  <a16:creationId xmlns:a16="http://schemas.microsoft.com/office/drawing/2014/main" id="{E5CC0DD1-3533-497E-72F0-D394B5A0B53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Графический объект 15" descr="Шестеренка">
              <a:extLst>
                <a:ext uri="{FF2B5EF4-FFF2-40B4-BE49-F238E27FC236}">
                  <a16:creationId xmlns:a16="http://schemas.microsoft.com/office/drawing/2014/main" id="{F1116E12-8512-484F-BDBD-04E835C3C0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Графический объект 16" descr="Шестеренка">
              <a:extLst>
                <a:ext uri="{FF2B5EF4-FFF2-40B4-BE49-F238E27FC236}">
                  <a16:creationId xmlns:a16="http://schemas.microsoft.com/office/drawing/2014/main" id="{00F7A2B4-A728-234D-2B94-AC39E0584C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Графический объект 17" descr="Шестеренка">
              <a:extLst>
                <a:ext uri="{FF2B5EF4-FFF2-40B4-BE49-F238E27FC236}">
                  <a16:creationId xmlns:a16="http://schemas.microsoft.com/office/drawing/2014/main" id="{10499055-9ACB-0509-7050-110005B255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Графический объект 18" descr="Шестеренка">
              <a:extLst>
                <a:ext uri="{FF2B5EF4-FFF2-40B4-BE49-F238E27FC236}">
                  <a16:creationId xmlns:a16="http://schemas.microsoft.com/office/drawing/2014/main" id="{E476B6E8-FE00-6186-0813-91A1226979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000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1606311-D53F-46C6-A04E-9C677283AE77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EA3FD28-DDFF-8B2A-613E-BC780046FD39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7" name="Графический объект 10" descr="Шестеренка">
              <a:extLst>
                <a:ext uri="{FF2B5EF4-FFF2-40B4-BE49-F238E27FC236}">
                  <a16:creationId xmlns:a16="http://schemas.microsoft.com/office/drawing/2014/main" id="{B863C9DE-AA73-B80D-CE40-82859B506FC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8" name="Графический объект 11" descr="Шестеренка">
              <a:extLst>
                <a:ext uri="{FF2B5EF4-FFF2-40B4-BE49-F238E27FC236}">
                  <a16:creationId xmlns:a16="http://schemas.microsoft.com/office/drawing/2014/main" id="{BE01F696-1A91-262B-11E3-63DFD622FF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9" name="Графический объект 12" descr="Шестеренка">
              <a:extLst>
                <a:ext uri="{FF2B5EF4-FFF2-40B4-BE49-F238E27FC236}">
                  <a16:creationId xmlns:a16="http://schemas.microsoft.com/office/drawing/2014/main" id="{A72444FC-8E1A-583F-DD56-E0A17A49AD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0" name="Графический объект 13" descr="Шестеренка">
              <a:extLst>
                <a:ext uri="{FF2B5EF4-FFF2-40B4-BE49-F238E27FC236}">
                  <a16:creationId xmlns:a16="http://schemas.microsoft.com/office/drawing/2014/main" id="{9F410225-0F7F-B708-149E-9CEC6CE8C7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1" name="Графический объект 14" descr="Шестеренка">
              <a:extLst>
                <a:ext uri="{FF2B5EF4-FFF2-40B4-BE49-F238E27FC236}">
                  <a16:creationId xmlns:a16="http://schemas.microsoft.com/office/drawing/2014/main" id="{0E6A5680-8B74-567D-5E7B-C75A33D8AE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983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FD9FEF4-7990-426D-979B-9FB55CD1F05E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76AF6801-1380-1900-1C5B-56A0B4234AA9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6" name="Графический объект 7" descr="Шестеренка">
              <a:extLst>
                <a:ext uri="{FF2B5EF4-FFF2-40B4-BE49-F238E27FC236}">
                  <a16:creationId xmlns:a16="http://schemas.microsoft.com/office/drawing/2014/main" id="{B0BBED87-6845-CB1A-0DCE-59F2B0033D0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7" name="Графический объект 8" descr="Шестеренка">
              <a:extLst>
                <a:ext uri="{FF2B5EF4-FFF2-40B4-BE49-F238E27FC236}">
                  <a16:creationId xmlns:a16="http://schemas.microsoft.com/office/drawing/2014/main" id="{588BCDAC-4953-0DDE-3D2D-C5FD485504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8" name="Графический объект 9" descr="Шестеренка">
              <a:extLst>
                <a:ext uri="{FF2B5EF4-FFF2-40B4-BE49-F238E27FC236}">
                  <a16:creationId xmlns:a16="http://schemas.microsoft.com/office/drawing/2014/main" id="{5E4C887E-922E-D9F8-203E-BDA23CFB68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9" name="Графический объект 10" descr="Шестеренка">
              <a:extLst>
                <a:ext uri="{FF2B5EF4-FFF2-40B4-BE49-F238E27FC236}">
                  <a16:creationId xmlns:a16="http://schemas.microsoft.com/office/drawing/2014/main" id="{1696C903-BF5D-551D-5F4B-A09D480F76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324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F392084-1C14-4FE4-A4FB-9629EAE676B7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4A05B2C8-2094-69B7-A7D4-31AC992658F1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9" name="Графический объект 17" descr="Шестеренка">
              <a:extLst>
                <a:ext uri="{FF2B5EF4-FFF2-40B4-BE49-F238E27FC236}">
                  <a16:creationId xmlns:a16="http://schemas.microsoft.com/office/drawing/2014/main" id="{F6E4F8DD-F50D-4191-376A-671E22C016C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0" name="Графический объект 18" descr="Шестеренка">
              <a:extLst>
                <a:ext uri="{FF2B5EF4-FFF2-40B4-BE49-F238E27FC236}">
                  <a16:creationId xmlns:a16="http://schemas.microsoft.com/office/drawing/2014/main" id="{7D8DF386-41F8-279C-084D-0D2212B2A3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9" descr="Шестеренка">
              <a:extLst>
                <a:ext uri="{FF2B5EF4-FFF2-40B4-BE49-F238E27FC236}">
                  <a16:creationId xmlns:a16="http://schemas.microsoft.com/office/drawing/2014/main" id="{6B2D0C7B-5239-C6C8-C1E9-DF3ECA10A6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2" name="Графический объект 20" descr="Шестеренка">
              <a:extLst>
                <a:ext uri="{FF2B5EF4-FFF2-40B4-BE49-F238E27FC236}">
                  <a16:creationId xmlns:a16="http://schemas.microsoft.com/office/drawing/2014/main" id="{1C77EF08-6AFA-452B-306E-1D0F2F5073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083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ECA407E-05C7-46DE-A90B-1DADE814CF4F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51A70908-5E49-D5E9-73B5-62EE18C683A1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9" name="Графический объект 17" descr="Шестеренка">
              <a:extLst>
                <a:ext uri="{FF2B5EF4-FFF2-40B4-BE49-F238E27FC236}">
                  <a16:creationId xmlns:a16="http://schemas.microsoft.com/office/drawing/2014/main" id="{83D156F3-7102-61BD-AA67-9D54E943323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0" name="Графический объект 18" descr="Шестеренка">
              <a:extLst>
                <a:ext uri="{FF2B5EF4-FFF2-40B4-BE49-F238E27FC236}">
                  <a16:creationId xmlns:a16="http://schemas.microsoft.com/office/drawing/2014/main" id="{C7EC1953-841F-2998-784E-2AFCB93D8F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1" name="Графический объект 19" descr="Шестеренка">
              <a:extLst>
                <a:ext uri="{FF2B5EF4-FFF2-40B4-BE49-F238E27FC236}">
                  <a16:creationId xmlns:a16="http://schemas.microsoft.com/office/drawing/2014/main" id="{84BAB7CC-38EA-7C03-CB25-E9958CD2549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2" name="Графический объект 20" descr="Шестеренка">
              <a:extLst>
                <a:ext uri="{FF2B5EF4-FFF2-40B4-BE49-F238E27FC236}">
                  <a16:creationId xmlns:a16="http://schemas.microsoft.com/office/drawing/2014/main" id="{C32ABDE9-A281-4666-D70D-760D76D767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339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9D24A8A-56D8-4215-B349-D6A5A3D15C1A}" type="datetime1">
              <a:rPr lang="ru-RU" noProof="0" smtClean="0"/>
              <a:t>14.08.2025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3FA76C-C565-46B6-8652-D75785E2521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6645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680" r:id="rId12"/>
    <p:sldLayoutId id="2147483681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8BBFB-4314-436C-A688-96F483D69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 anchor="ctr" anchorCtr="0"/>
          <a:lstStyle/>
          <a:p>
            <a:pPr rtl="0"/>
            <a:r>
              <a:rPr lang="ru-RU" sz="3600" b="1" dirty="0"/>
              <a:t>Подготовка экспертов по аккредитации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ky-KG" sz="2800" b="1" dirty="0"/>
              <a:t>Критерии , процессы, подходы   </a:t>
            </a:r>
            <a:endParaRPr lang="ru-RU" sz="2800" b="1" dirty="0"/>
          </a:p>
        </p:txBody>
      </p:sp>
      <p:pic>
        <p:nvPicPr>
          <p:cNvPr id="9" name="Рисунок 8" descr="Значок книги">
            <a:extLst>
              <a:ext uri="{FF2B5EF4-FFF2-40B4-BE49-F238E27FC236}">
                <a16:creationId xmlns:a16="http://schemas.microsoft.com/office/drawing/2014/main" id="{E26792AF-5D39-4A12-8EDD-CC09A60BD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4993" y="296100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30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156533"/>
              </p:ext>
            </p:extLst>
          </p:nvPr>
        </p:nvGraphicFramePr>
        <p:xfrm>
          <a:off x="347870" y="188843"/>
          <a:ext cx="11589026" cy="6549887"/>
        </p:xfrm>
        <a:graphic>
          <a:graphicData uri="http://schemas.openxmlformats.org/drawingml/2006/table">
            <a:tbl>
              <a:tblPr/>
              <a:tblGrid>
                <a:gridCol w="11589026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6549887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компетентности ведущих оценщиков, оценщиков, технических экспертов, и ее оценки:</a:t>
                      </a:r>
                    </a:p>
                    <a:p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Мониторинг ВО,  оценщиков и ТЭ осуществляется следующими путями:</a:t>
                      </a:r>
                    </a:p>
                    <a:p>
                      <a:pPr lvl="0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контроль прохождения повышения квалификации/переобучения по новым направлениям в областях, по которым они привлекаются (по представляемым ими документам);</a:t>
                      </a:r>
                    </a:p>
                    <a:p>
                      <a:pPr lvl="0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наблюдение на месте по проведению оценки ООС; </a:t>
                      </a:r>
                    </a:p>
                    <a:p>
                      <a:pPr lvl="0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проверка отчетов ЭГ по оценке ООС и материалов его аккредитации (при необходимости) перед передачей их Комиссии по принятию решения по аккредитации;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результаты обратной связи с аккредитованными ООС, между членами экспертной группы, 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положительный отзыв об участии оценщиков/ВО/ТЭ в оценках ООС под наблюдением члена/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оценочных групп международных/региональных организаций по аккредитации. </a:t>
                      </a:r>
                    </a:p>
                    <a:p>
                      <a:pPr lvl="0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оценка  заполненных опросников знаний оценщиков и ТЭ требований аккредитации (политики, процедур и др.).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Действия каждого ВО, оценщика и ТЭ подлежат мониторингу не менее одного раза в 3 года в соответствии с планом мониторинга (при наличии участия в работе ЭГ).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случае получения низкой оценки проводится дополнительное обучение оценщиков/ВО/ТЭ. При получении низкой оценки более 2-х раз оценщиков/ВО/ТЭ исключается из Реестра и к работам по оценке не привлекается.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28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680425"/>
              </p:ext>
            </p:extLst>
          </p:nvPr>
        </p:nvGraphicFramePr>
        <p:xfrm>
          <a:off x="347870" y="188843"/>
          <a:ext cx="10648177" cy="6173211"/>
        </p:xfrm>
        <a:graphic>
          <a:graphicData uri="http://schemas.openxmlformats.org/drawingml/2006/table">
            <a:tbl>
              <a:tblPr/>
              <a:tblGrid>
                <a:gridCol w="10648177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6173211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Обеспечение компетентности ведущих оценщиков, оценщиков, технических экспертов, и ее оценки: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Мониторинг деятельности штатного персонала КЦА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Мониторинг штатного персонала КЦА осуществляется следующими путями.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Специалистов отделов КЦА: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осуществлении внутреннего аудита деятельности отдела, что отражается в Отчетах об аудите;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проведении учета прохождения процессов  обучения, стажировки персонала , при аттестации персонала КЦА;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их участии в проведении работ по аккредитации ООС (для ВО); 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контроле выполнения конкретных поручений заведующими отделов до их визирования (проектов писем, приказов и т.п.), ведения записей по работам, предусмотренным в соответствии с ДИ и матрицей ответственности на каждого специалиста и др.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Ответственного по качеству КЦА: 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проведении ежегодного внутреннего аудита его деятельности;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проведении анализа со стороны руководства.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Зам. директора и заведующих отделами: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являющихся ВО в области аккредитации – при проведении мониторинга их деятельности;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рассмотрении назначенным специалистом материалов аккредитации ООС до передачи в Комиссию по принятию решения и после принятия решения 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проведении текущих планерок с отчетом о выполнении еженедельных Планов работы и внеплановых поручений;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 проведении анализа со стороны руководства.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208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0E35C4-AE47-5F23-22EB-2DD33FF09C4A}"/>
              </a:ext>
            </a:extLst>
          </p:cNvPr>
          <p:cNvSpPr txBox="1"/>
          <p:nvPr/>
        </p:nvSpPr>
        <p:spPr>
          <a:xfrm>
            <a:off x="1025236" y="1025528"/>
            <a:ext cx="5569528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состоянию на 14.08.2025г. в Реестр ТЭ/О КЦА включены :</a:t>
            </a:r>
          </a:p>
          <a:p>
            <a:pPr algn="ctr"/>
            <a:r>
              <a:rPr lang="ru-RU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Технические эксперты по различным направления деятельности  - 261</a:t>
            </a:r>
          </a:p>
          <a:p>
            <a:pPr algn="ctr"/>
            <a:r>
              <a:rPr lang="ru-RU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Оценщики по различным направлениям деятельности – 29</a:t>
            </a:r>
          </a:p>
          <a:p>
            <a:pPr algn="ctr"/>
            <a:r>
              <a:rPr lang="ru-RU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Ведущие оценщики (штатные и привлекаемые) – 14   </a:t>
            </a:r>
          </a:p>
        </p:txBody>
      </p:sp>
    </p:spTree>
    <p:extLst>
      <p:ext uri="{BB962C8B-B14F-4D97-AF65-F5344CB8AC3E}">
        <p14:creationId xmlns:p14="http://schemas.microsoft.com/office/powerpoint/2010/main" val="3450168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115660"/>
              </p:ext>
            </p:extLst>
          </p:nvPr>
        </p:nvGraphicFramePr>
        <p:xfrm>
          <a:off x="759418" y="304134"/>
          <a:ext cx="6827002" cy="5112524"/>
        </p:xfrm>
        <a:graphic>
          <a:graphicData uri="http://schemas.openxmlformats.org/drawingml/2006/table">
            <a:tbl>
              <a:tblPr/>
              <a:tblGrid>
                <a:gridCol w="6827002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5112524">
                <a:tc>
                  <a:txBody>
                    <a:bodyPr/>
                    <a:lstStyle/>
                    <a:p>
                      <a:pPr algn="ctr"/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3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Спасибо за внимание!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57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915986-BC60-84AE-D95B-71355644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Процедуры КЦА по управлению персоналом</a:t>
            </a:r>
            <a:br>
              <a:rPr lang="ru-KG" sz="4400" b="0" i="0" u="none" strike="noStrike" dirty="0">
                <a:effectLst/>
                <a:latin typeface="Arial" panose="020B0604020202020204" pitchFamily="34" charset="0"/>
              </a:rPr>
            </a:br>
            <a:endParaRPr lang="ru-KG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802A26-BDF1-A61A-0549-DA78A1C15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ISO/IEC 17011:2017</a:t>
            </a:r>
            <a:r>
              <a:rPr lang="ru-RU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ky-KG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6.1Компетентность персонала, приложение А</a:t>
            </a:r>
            <a:br>
              <a:rPr lang="en-US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ru-RU" sz="2800" b="1" i="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Требования к ведущим оценщикам, оценщикам и техническим экспертам КЦА-ПУ10.01</a:t>
            </a:r>
            <a:endParaRPr lang="ru-KG" sz="2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Мониторинг деятельности оценщиков, технических экспертов и персонала КЦА КЦА-ПУ10.03</a:t>
            </a:r>
            <a:endParaRPr lang="ru-KG" sz="2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Порядок проведения обучающих курсов по вопросам аккредитации КЦА-ПУ10.04</a:t>
            </a:r>
            <a:endParaRPr lang="ru-KG" sz="2800" b="0" i="0" u="none" strike="noStrike" dirty="0">
              <a:effectLst/>
              <a:latin typeface="Arial" panose="020B0604020202020204" pitchFamily="34" charset="0"/>
            </a:endParaRPr>
          </a:p>
          <a:p>
            <a:endParaRPr lang="ru-KG" dirty="0"/>
          </a:p>
        </p:txBody>
      </p:sp>
    </p:spTree>
    <p:extLst>
      <p:ext uri="{BB962C8B-B14F-4D97-AF65-F5344CB8AC3E}">
        <p14:creationId xmlns:p14="http://schemas.microsoft.com/office/powerpoint/2010/main" val="981738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/>
              <a:t>ISO/IEC 17011:2017 (6.1.1)</a:t>
            </a:r>
            <a:br>
              <a:rPr lang="ru-RU" sz="2400" b="1" dirty="0"/>
            </a:br>
            <a:r>
              <a:rPr lang="ru-RU" sz="2400" b="1" dirty="0"/>
              <a:t>Процессы подтверждения наличия у персонала знаний и навыков , касающихся схем аккредитации, в которых он работает  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78296"/>
              </p:ext>
            </p:extLst>
          </p:nvPr>
        </p:nvGraphicFramePr>
        <p:xfrm>
          <a:off x="336272" y="1005177"/>
          <a:ext cx="11017527" cy="4968240"/>
        </p:xfrm>
        <a:graphic>
          <a:graphicData uri="http://schemas.openxmlformats.org/drawingml/2006/table">
            <a:tbl>
              <a:tblPr/>
              <a:tblGrid>
                <a:gridCol w="5528833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  <a:gridCol w="5488694">
                  <a:extLst>
                    <a:ext uri="{9D8B030D-6E8A-4147-A177-3AD203B41FA5}">
                      <a16:colId xmlns:a16="http://schemas.microsoft.com/office/drawing/2014/main" val="2301604916"/>
                    </a:ext>
                  </a:extLst>
                </a:gridCol>
              </a:tblGrid>
              <a:tr h="1637462">
                <a:tc rowSpan="2">
                  <a:txBody>
                    <a:bodyPr/>
                    <a:lstStyle/>
                    <a:p>
                      <a:r>
                        <a:rPr lang="ky-KG" b="1" dirty="0">
                          <a:solidFill>
                            <a:schemeClr val="tx1"/>
                          </a:solidFill>
                        </a:rPr>
                        <a:t>Определены критерии компетентности</a:t>
                      </a:r>
                    </a:p>
                    <a:p>
                      <a:r>
                        <a:rPr lang="ky-KG" b="1" dirty="0">
                          <a:solidFill>
                            <a:schemeClr val="tx1"/>
                          </a:solidFill>
                        </a:rPr>
                        <a:t>Персонала  КЦА и привлекаемых ТЭ/О, участвующих в 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ky-KG" b="0" dirty="0">
                          <a:solidFill>
                            <a:schemeClr val="tx1"/>
                          </a:solidFill>
                        </a:rPr>
                        <a:t>менеджменте (КЦА);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y-KG" b="0" dirty="0">
                          <a:solidFill>
                            <a:schemeClr val="tx1"/>
                          </a:solidFill>
                        </a:rPr>
                        <a:t>выполнении оценок по каждой схеме аккредитации (экспертиза, оценка на месте, участие в Комиссии по принятию решений);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ky-KG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деятельности по аккредитации (прием заявок на аккредитацию, формирование экспертных групп, экспертиза доеументов, проверка отчетов по оценке, принятии решений по аккредитации, руководство схемами аккредитации)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ky-KG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обучений/наблюдений </a:t>
                      </a:r>
                    </a:p>
                    <a:p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деятельности ТК по аккредитации ООС и их подкомитетов;</a:t>
                      </a:r>
                    </a:p>
                    <a:p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 рассмотрении жалоб и апелляций по вопросам аккредитации ООС;</a:t>
                      </a:r>
                    </a:p>
                    <a:p>
                      <a:pPr algn="l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y-KG" b="1" dirty="0">
                          <a:solidFill>
                            <a:schemeClr val="tx1"/>
                          </a:solidFill>
                        </a:rPr>
                        <a:t>Знание: </a:t>
                      </a:r>
                    </a:p>
                    <a:p>
                      <a:r>
                        <a:rPr lang="ky-KG" b="0" dirty="0">
                          <a:solidFill>
                            <a:schemeClr val="tx1"/>
                          </a:solidFill>
                        </a:rPr>
                        <a:t>-Принципы , пратики и техники оценки</a:t>
                      </a:r>
                    </a:p>
                    <a:p>
                      <a:r>
                        <a:rPr lang="ky-KG" b="0" dirty="0">
                          <a:solidFill>
                            <a:schemeClr val="tx1"/>
                          </a:solidFill>
                        </a:rPr>
                        <a:t>-Общие принципы и инструменты системы менеджмента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  <a:tr h="3181411">
                <a:tc vMerge="1">
                  <a:txBody>
                    <a:bodyPr/>
                    <a:lstStyle/>
                    <a:p>
                      <a:pPr algn="l"/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y-KG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-Правил и процессов КЦА</a:t>
                      </a:r>
                    </a:p>
                    <a:p>
                      <a:pPr algn="l"/>
                      <a:r>
                        <a:rPr lang="ky-KG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-Требований аккредитации, схем аккредитации, руководств по применению схем аккредитации, требований схем оценки соответствия, процедур и методов, используемых органом по оценке соответствия</a:t>
                      </a:r>
                    </a:p>
                    <a:p>
                      <a:pPr algn="l"/>
                      <a:r>
                        <a:rPr lang="ky-KG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-принципов оценки с учетом рисков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655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1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99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ISO/IEC 17011:2017 (6.1.1)</a:t>
            </a:r>
            <a:br>
              <a:rPr lang="ru-RU" sz="2400" b="1" dirty="0"/>
            </a:br>
            <a:r>
              <a:rPr lang="ru-RU" sz="2400" b="1" dirty="0"/>
              <a:t>Процессы подтверждения наличия у персонала знаний и навыков , касающихся схем аккредитации, в которых он работает  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741809"/>
              </p:ext>
            </p:extLst>
          </p:nvPr>
        </p:nvGraphicFramePr>
        <p:xfrm>
          <a:off x="417443" y="1123124"/>
          <a:ext cx="11519453" cy="5466520"/>
        </p:xfrm>
        <a:graphic>
          <a:graphicData uri="http://schemas.openxmlformats.org/drawingml/2006/table">
            <a:tbl>
              <a:tblPr/>
              <a:tblGrid>
                <a:gridCol w="4155753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  <a:gridCol w="7363700">
                  <a:extLst>
                    <a:ext uri="{9D8B030D-6E8A-4147-A177-3AD203B41FA5}">
                      <a16:colId xmlns:a16="http://schemas.microsoft.com/office/drawing/2014/main" val="2301604916"/>
                    </a:ext>
                  </a:extLst>
                </a:gridCol>
              </a:tblGrid>
              <a:tr h="5466520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 КЦА по привлекаемым к работам по аккредитации ведущим оценщикам, оценщикам и техническим экспертам </a:t>
                      </a:r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установление требований для ведущих оценщиков, оценщиков и технических экспертов;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обучение и оценка соответствия ведущих оценщиков, оценщиков и технических экспертов установленным требованиям;</a:t>
                      </a:r>
                    </a:p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ведение сбора и анализа информации по ведущим оценщикам, оценщикам и техническим экспертам;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оформление договоров с организациями, где работают привлекаемые ведущие оценщики, оценщики и эксперты, или, отдельно с каждым ведущим оценщиком, оценщиком и техническим экспертом, как с физическим лицом, на участие в работах по аккредитации ООС; 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внесение информации по ведущим оценщикам, оценщикам и  техническим экспертам в Реестр, исключение из Реестра;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x-non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-планирование/ организация мониторинга и  получение сведений о мониторинге за деятельностью ведущих оценщиков, оценщиков и технических экспертов, как со стороны КЦА, так и аккредитованных/уемых ООС, с предложениями и рекомендациями по улучшению их работы, также принятие последующих действий (при необходимости).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183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99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ISO/IEC 17011:2017 (6.1.1)</a:t>
            </a:r>
            <a:br>
              <a:rPr lang="ru-RU" sz="2400" b="1" dirty="0"/>
            </a:br>
            <a:r>
              <a:rPr lang="ru-RU" sz="2400" b="1" dirty="0"/>
              <a:t>Процессы подтверждения наличия у персонала знаний и навыков , касающихся схем аккредитации, в которых он работает  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720059"/>
              </p:ext>
            </p:extLst>
          </p:nvPr>
        </p:nvGraphicFramePr>
        <p:xfrm>
          <a:off x="417443" y="1123123"/>
          <a:ext cx="11519453" cy="5734877"/>
        </p:xfrm>
        <a:graphic>
          <a:graphicData uri="http://schemas.openxmlformats.org/drawingml/2006/table">
            <a:tbl>
              <a:tblPr/>
              <a:tblGrid>
                <a:gridCol w="4155753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  <a:gridCol w="7363700">
                  <a:extLst>
                    <a:ext uri="{9D8B030D-6E8A-4147-A177-3AD203B41FA5}">
                      <a16:colId xmlns:a16="http://schemas.microsoft.com/office/drawing/2014/main" val="2301604916"/>
                    </a:ext>
                  </a:extLst>
                </a:gridCol>
              </a:tblGrid>
              <a:tr h="573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Экспертная группа создается из лиц, которые коллективно обладают необходимыми техническими знаниями для охвата заявляемого объема аккредитации, знаниями в применении стандарта аккредитации и хорошими коммуникационными и межличностными навыками для компетентного проведения оценки ООС.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Ведущий оценщик, оценщик и технический эксперт - это звания, присваиваемые КЦА лицам, соответствующим установленным требованиям </a:t>
                      </a:r>
                    </a:p>
                    <a:p>
                      <a:endParaRPr lang="ky-KG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квалификации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технических экспертов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иметь высшее или среднее техническое образование, соответствующее направлению деятельности, и опыт работы по направлению деятельности не менее 3 -х лет;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быть осведомленными о критериях, процедурах и документах в области аккредитации, обладать техническими навыками по проводимым работам, знать процедурные документы СМ КЦА, в объеме необходимом для выполнения технического задания;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квалификации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оценщиков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иметь высшее образование, соответствующее направлению деятельности не менее 4-летнего стажа работ.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квалификации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ведущих оценщиков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уметь руководить процессом оценки ООС;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иметь навыки проведения вступительного и заключительного совещаний в ООС/организации, на базе которой функционирует ООС;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разрабатывать  план оценки  совместно с членами экспертной группы;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принимать участие в наблюдении за оценщиками, проходящими  процесс стажировки. 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-наличие не менее 4-летнего стажа работ в области оценки соответствия и пройти стажировку под наблюдением ведущего оценщика.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70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/>
              <a:t>ISO/IEC 17011:2017 (6.1.1)</a:t>
            </a:r>
            <a:br>
              <a:rPr lang="ru-RU" sz="2400" b="1" dirty="0"/>
            </a:br>
            <a:r>
              <a:rPr lang="ru-RU" sz="2400" b="1" dirty="0"/>
              <a:t>Процессы подтверждения наличия у персонала знаний и навыков , касающихся схем аккредитации, в которых он работает  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221910"/>
              </p:ext>
            </p:extLst>
          </p:nvPr>
        </p:nvGraphicFramePr>
        <p:xfrm>
          <a:off x="417443" y="1530626"/>
          <a:ext cx="11519453" cy="5208104"/>
        </p:xfrm>
        <a:graphic>
          <a:graphicData uri="http://schemas.openxmlformats.org/drawingml/2006/table">
            <a:tbl>
              <a:tblPr/>
              <a:tblGrid>
                <a:gridCol w="3840521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  <a:gridCol w="7678932">
                  <a:extLst>
                    <a:ext uri="{9D8B030D-6E8A-4147-A177-3AD203B41FA5}">
                      <a16:colId xmlns:a16="http://schemas.microsoft.com/office/drawing/2014/main" val="2301604916"/>
                    </a:ext>
                  </a:extLst>
                </a:gridCol>
              </a:tblGrid>
              <a:tr h="5208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Персонал подбирается в соответствии с критериями, изложенными в приложении А  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КЦА-ПУ10.01 и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анализ представленных претендентом записей об образовании, квалификации и опыте работы.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область деятельности оценщика/технического эксперта;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определение достаточности доказательств для оценщика/ВО/ТЭ для включения в Реестр и привлечения его к работам по аккредитации;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собеседование с претендентом.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необходимость прохождения дополнительного обучения для участия в проведении работ по аккредитации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Записи о персонале:</a:t>
                      </a:r>
                    </a:p>
                    <a:p>
                      <a:r>
                        <a:rPr lang="ky-KG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Личная карточка ТЭ/О запрашивается: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y-KG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у кандидатов в ТЭ перед включением технических экспертов в реестр ТЭ/О;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y-KG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повторно обновляется при переводе ТЭ в Оценщики.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Личное дело оценщика, ведущего оценщика и технического эксперта с подтверждающими документами и записями, демонстрирующими их компетентность.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410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780817"/>
              </p:ext>
            </p:extLst>
          </p:nvPr>
        </p:nvGraphicFramePr>
        <p:xfrm>
          <a:off x="347870" y="188843"/>
          <a:ext cx="11589026" cy="6549887"/>
        </p:xfrm>
        <a:graphic>
          <a:graphicData uri="http://schemas.openxmlformats.org/drawingml/2006/table">
            <a:tbl>
              <a:tblPr/>
              <a:tblGrid>
                <a:gridCol w="11589026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6549887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 и стажировка персонала, вовлеченного в процесс аккредитации:</a:t>
                      </a:r>
                    </a:p>
                    <a:p>
                      <a:pPr algn="ctr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Получение звания ведущего оценщика:</a:t>
                      </a: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основное обучение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ведущего оценщика по требуемому стандарту по аккредитации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стажировка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(проведение экспертизы материалов аккредитации (от 2 и более) и участие в оценке на месте ООС: не менее 1-2 раз в качестве стажеров для наблюдения за ведущим оценщиком, не менее 1-2 раз в качестве ведущего оценщика под наблюдением ведущего оценщика) </a:t>
                      </a:r>
                    </a:p>
                    <a:p>
                      <a:pPr algn="ctr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положительных результатах проведенных этапов обучения/стажировки оценщику присваивается звание ведущего оценщика путем выдачи ему Сертификата.</a:t>
                      </a: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56E99720-8547-812D-CC6D-2B30AFE9FB6C}"/>
              </a:ext>
            </a:extLst>
          </p:cNvPr>
          <p:cNvSpPr/>
          <p:nvPr/>
        </p:nvSpPr>
        <p:spPr>
          <a:xfrm>
            <a:off x="5948218" y="2244870"/>
            <a:ext cx="147782" cy="2124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G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82F9132E-BE2F-722F-A422-36052931D3A8}"/>
              </a:ext>
            </a:extLst>
          </p:cNvPr>
          <p:cNvSpPr/>
          <p:nvPr/>
        </p:nvSpPr>
        <p:spPr>
          <a:xfrm>
            <a:off x="5948218" y="2856142"/>
            <a:ext cx="147782" cy="2124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G"/>
          </a:p>
        </p:txBody>
      </p:sp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id="{982958B1-1306-9891-09D4-631C781FA234}"/>
              </a:ext>
            </a:extLst>
          </p:cNvPr>
          <p:cNvSpPr/>
          <p:nvPr/>
        </p:nvSpPr>
        <p:spPr>
          <a:xfrm>
            <a:off x="5994601" y="4186164"/>
            <a:ext cx="147782" cy="2124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G"/>
          </a:p>
        </p:txBody>
      </p:sp>
    </p:spTree>
    <p:extLst>
      <p:ext uri="{BB962C8B-B14F-4D97-AF65-F5344CB8AC3E}">
        <p14:creationId xmlns:p14="http://schemas.microsoft.com/office/powerpoint/2010/main" val="2635748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778032"/>
              </p:ext>
            </p:extLst>
          </p:nvPr>
        </p:nvGraphicFramePr>
        <p:xfrm>
          <a:off x="347870" y="188843"/>
          <a:ext cx="11589026" cy="6400800"/>
        </p:xfrm>
        <a:graphic>
          <a:graphicData uri="http://schemas.openxmlformats.org/drawingml/2006/table">
            <a:tbl>
              <a:tblPr/>
              <a:tblGrid>
                <a:gridCol w="11589026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5911160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 и стажировка персонала, вовлеченного в процесс аккредитации:</a:t>
                      </a:r>
                    </a:p>
                    <a:p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 технических экспертов и оценщиков, в том числе персонала КЦА, осуществляется в соответствии с процедурой КЦА-ПУ10.04, по результатам обучения техническим экспертам и оценщикам выдаются Сертификаты.</a:t>
                      </a: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B7C9495-121D-4CCD-AB75-EB21DDF59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922" y="614670"/>
            <a:ext cx="7257841" cy="476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55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2BF8705-BF16-ACF0-0B8D-7408E82793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515600" cy="6225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/>
            </a:br>
            <a:endParaRPr lang="ru-RU" sz="2400" b="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AC4AE382-8DCE-F482-A1C1-89CF92DC62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2351088"/>
            <a:ext cx="9694863" cy="45069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000" b="1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A68952-3E8F-12C9-0E1B-530E6DC79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8781"/>
              </p:ext>
            </p:extLst>
          </p:nvPr>
        </p:nvGraphicFramePr>
        <p:xfrm>
          <a:off x="347870" y="188843"/>
          <a:ext cx="11589026" cy="6549887"/>
        </p:xfrm>
        <a:graphic>
          <a:graphicData uri="http://schemas.openxmlformats.org/drawingml/2006/table">
            <a:tbl>
              <a:tblPr/>
              <a:tblGrid>
                <a:gridCol w="11589026">
                  <a:extLst>
                    <a:ext uri="{9D8B030D-6E8A-4147-A177-3AD203B41FA5}">
                      <a16:colId xmlns:a16="http://schemas.microsoft.com/office/drawing/2014/main" val="4073768491"/>
                    </a:ext>
                  </a:extLst>
                </a:gridCol>
              </a:tblGrid>
              <a:tr h="6549887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Обучение, аттестация штатного персонала :</a:t>
                      </a:r>
                    </a:p>
                    <a:p>
                      <a:pPr algn="ctr"/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первоначальный этап обучения по Программе стажировок аттестация;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аттестация по итогам первоначальной подготовки;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дополнительные обучения и повышения квалификации в соответствии с процедурой КЦА-ПУ10.04. </a:t>
                      </a:r>
                    </a:p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 проведение технической учебы на базе КЦА. </a:t>
                      </a:r>
                    </a:p>
                    <a:p>
                      <a:endParaRPr lang="ky-KG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98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5956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1944</TotalTime>
  <Words>1424</Words>
  <Application>Microsoft Office PowerPoint</Application>
  <PresentationFormat>Широкоэкранный</PresentationFormat>
  <Paragraphs>152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 2013–2022</vt:lpstr>
      <vt:lpstr>Подготовка экспертов по аккредитации</vt:lpstr>
      <vt:lpstr>Процедуры КЦА по управлению персоналом </vt:lpstr>
      <vt:lpstr>ISO/IEC 17011:2017 (6.1.1) Процессы подтверждения наличия у персонала знаний и навыков , касающихся схем аккредитации, в которых он работает   </vt:lpstr>
      <vt:lpstr>ISO/IEC 17011:2017 (6.1.1) Процессы подтверждения наличия у персонала знаний и навыков , касающихся схем аккредитации, в которых он работает   </vt:lpstr>
      <vt:lpstr>ISO/IEC 17011:2017 (6.1.1) Процессы подтверждения наличия у персонала знаний и навыков , касающихся схем аккредитации, в которых он работает   </vt:lpstr>
      <vt:lpstr>ISO/IEC 17011:2017 (6.1.1) Процессы подтверждения наличия у персонала знаний и навыков , касающихся схем аккредитации, в которых он работает   </vt:lpstr>
      <vt:lpstr> </vt:lpstr>
      <vt:lpstr> </vt:lpstr>
      <vt:lpstr> </vt:lpstr>
      <vt:lpstr> </vt:lpstr>
      <vt:lpstr> </vt:lpstr>
      <vt:lpstr>Презентация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экспертов по аккредитации</dc:title>
  <dc:creator>Aidar</dc:creator>
  <cp:lastModifiedBy>Madina</cp:lastModifiedBy>
  <cp:revision>79</cp:revision>
  <cp:lastPrinted>2025-07-09T11:40:50Z</cp:lastPrinted>
  <dcterms:created xsi:type="dcterms:W3CDTF">2025-07-09T07:59:12Z</dcterms:created>
  <dcterms:modified xsi:type="dcterms:W3CDTF">2025-08-14T08:46:03Z</dcterms:modified>
</cp:coreProperties>
</file>