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75" d="100"/>
          <a:sy n="175" d="100"/>
        </p:scale>
        <p:origin x="138" y="16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</a:rPr>
              <a:t>ЗАДАЧА ГОСУДАРСТВА:</a:t>
            </a:r>
            <a:endParaRPr lang="ru-RU" sz="2000" dirty="0">
              <a:solidFill>
                <a:srgbClr val="0A0A7C"/>
              </a:solidFill>
            </a:endParaRPr>
          </a:p>
          <a:p>
            <a:r>
              <a:rPr lang="ru-RU" sz="2000" dirty="0"/>
              <a:t>создать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четкими условиями для мотивации переезда в село;</a:t>
            </a:r>
          </a:p>
          <a:p>
            <a:r>
              <a:rPr lang="ru-RU" sz="2000" b="1" dirty="0"/>
              <a:t>остановить 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/>
              <a:t>г.Минск</a:t>
            </a:r>
            <a:r>
              <a:rPr lang="ru-RU" sz="2000" dirty="0"/>
              <a:t> 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живет 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чем 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br>
              <a:rPr lang="en-US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182C7F"/>
                </a:solidFill>
              </a:rPr>
              <a:t>ПРИОРИТЕТЫ ПРОГРАММЫ-2030</a:t>
            </a: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b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сильными, а будем сильными – страна будет мирной и 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Президента Республики Беларусь </a:t>
            </a:r>
            <a:r>
              <a:rPr lang="ru-RU" dirty="0" err="1"/>
              <a:t>А.Г.Лукашенко</a:t>
            </a:r>
            <a:r>
              <a:rPr lang="ru-RU" dirty="0"/>
              <a:t> на втором заседании седьмого Всебелорусского</a:t>
            </a:r>
            <a:br>
              <a:rPr lang="ru-RU" dirty="0"/>
            </a:br>
            <a:r>
              <a:rPr lang="ru-RU" dirty="0"/>
              <a:t>народного собрания</a:t>
            </a:r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82C7F"/>
                </a:solidFill>
              </a:rPr>
              <a:t>Послание Главы государства вызвало интерес не только у белорусов, но и жителей ближнего и дальнего зарубежья. </a:t>
            </a:r>
          </a:p>
          <a:p>
            <a:r>
              <a:rPr lang="ru-RU" sz="1600" dirty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>
                <a:solidFill>
                  <a:srgbClr val="182C7F"/>
                </a:solidFill>
              </a:rPr>
              <a:t>более 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>
                <a:solidFill>
                  <a:srgbClr val="182C7F"/>
                </a:solidFill>
              </a:rPr>
              <a:t>медиакомпаний</a:t>
            </a:r>
            <a:r>
              <a:rPr lang="ru-RU" sz="1600" dirty="0">
                <a:solidFill>
                  <a:srgbClr val="182C7F"/>
                </a:solidFill>
              </a:rPr>
              <a:t>, около 50 специалистов пресс-служб госорганов. Ход мероприятия широко освещался ведущими СМИ России, Китая, Турции, 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ИТОГИ ПЯТИЛЕТКИ: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ГЛОБАЛЬНЫЕ СВЯЗИ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dirty="0">
                <a:solidFill>
                  <a:schemeClr val="bg1"/>
                </a:solidFill>
              </a:rPr>
              <a:t>Внешнеторговые 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мира.</a:t>
            </a:r>
          </a:p>
          <a:p>
            <a:r>
              <a:rPr lang="ru-RU" b="1" dirty="0">
                <a:solidFill>
                  <a:schemeClr val="bg1"/>
                </a:solidFill>
              </a:rPr>
              <a:t>ДОСТИЖЕНИЯ В РЕЙТИНГАХ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48-е 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привлекательности;</a:t>
            </a: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конкурентоспособности.</a:t>
            </a:r>
          </a:p>
          <a:p>
            <a:r>
              <a:rPr lang="ru-RU" b="1" dirty="0">
                <a:solidFill>
                  <a:schemeClr val="bg1"/>
                </a:solidFill>
              </a:rPr>
              <a:t>ТУРИСТИЧЕСКИЙ ПОТОК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250 000+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>
                <a:solidFill>
                  <a:schemeClr val="bg1"/>
                </a:solidFill>
              </a:rPr>
              <a:t>убедились 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страны.</a:t>
            </a:r>
          </a:p>
          <a:p>
            <a:r>
              <a:rPr lang="ru-RU" b="1" dirty="0">
                <a:solidFill>
                  <a:schemeClr val="bg1"/>
                </a:solidFill>
              </a:rPr>
              <a:t>ПРОМЫШЛЕННЫЙ ЭКСПОРТ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сотни 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государства;</a:t>
            </a:r>
          </a:p>
          <a:p>
            <a:r>
              <a:rPr lang="ru-RU" sz="1500" dirty="0">
                <a:solidFill>
                  <a:schemeClr val="bg1"/>
                </a:solidFill>
              </a:rPr>
              <a:t>отдельные 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продажах.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/>
              <a:t>Создание собственных технологий в </a:t>
            </a:r>
            <a:r>
              <a:rPr lang="ru-RU" sz="1300" b="1" dirty="0"/>
              <a:t>критически важных отраслях</a:t>
            </a:r>
            <a:r>
              <a:rPr lang="ru-RU" sz="1300" dirty="0"/>
              <a:t>.</a:t>
            </a:r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экономики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/>
              <a:t>Базовый приоритет:</a:t>
            </a:r>
            <a:r>
              <a:rPr lang="ru-RU" sz="1300" dirty="0"/>
              <a:t> полное обеспечение промышленности и ВПК отечественными компонентами.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/>
              <a:t>Ежегодное обновление</a:t>
            </a:r>
            <a:r>
              <a:rPr lang="ru-RU" sz="1300" dirty="0"/>
              <a:t> модельного ряда станков с программным управлением.</a:t>
            </a:r>
          </a:p>
          <a:p>
            <a:r>
              <a:rPr lang="ru-RU" sz="1300" dirty="0"/>
              <a:t>100% покрытие потребностей отечественных предприятий.</a:t>
            </a:r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рынках</a:t>
            </a:r>
            <a:r>
              <a:rPr lang="ru-RU" sz="1300" dirty="0"/>
              <a:t>.</a:t>
            </a:r>
          </a:p>
          <a:p>
            <a:r>
              <a:rPr lang="ru-RU" sz="1300" b="1" dirty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/>
              <a:t>Цель 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br>
              <a:rPr lang="ru-RU" sz="1300" b="1" dirty="0"/>
            </a:br>
            <a:r>
              <a:rPr lang="ru-RU" sz="1300" b="1" dirty="0"/>
              <a:t>10 000 промышленных работников</a:t>
            </a:r>
            <a:r>
              <a:rPr lang="ru-RU" sz="13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ПРОЕКТОВ </a:t>
            </a: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br>
              <a:rPr lang="ru-RU" sz="2400" b="1" dirty="0"/>
            </a:br>
            <a:r>
              <a:rPr lang="ru-RU" sz="2400" b="1" dirty="0"/>
              <a:t>$12 млрд ежегодно</a:t>
            </a:r>
          </a:p>
          <a:p>
            <a:endParaRPr lang="ru-RU" dirty="0"/>
          </a:p>
          <a:p>
            <a:r>
              <a:rPr lang="ru-RU" b="1" dirty="0"/>
              <a:t>Модернизация АПК:</a:t>
            </a:r>
            <a:br>
              <a:rPr lang="ru-RU" dirty="0"/>
            </a:br>
            <a:r>
              <a:rPr lang="ru-RU" dirty="0"/>
              <a:t>переход на цифровое сельское </a:t>
            </a:r>
            <a:br>
              <a:rPr lang="ru-RU" dirty="0"/>
            </a:br>
            <a:r>
              <a:rPr lang="ru-RU" dirty="0"/>
              <a:t>хозяйство и технологии точного земледелия;</a:t>
            </a:r>
          </a:p>
          <a:p>
            <a:r>
              <a:rPr lang="ru-RU" dirty="0"/>
              <a:t>централизованное 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/>
              <a:t>Основные направления:</a:t>
            </a:r>
            <a:endParaRPr lang="ru-RU" sz="1600" dirty="0"/>
          </a:p>
          <a:p>
            <a:pPr algn="ctr"/>
            <a:r>
              <a:rPr lang="ru-RU" sz="1600" b="1" dirty="0" err="1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онлайн-платформу;</a:t>
            </a:r>
          </a:p>
          <a:p>
            <a:pPr algn="ctr"/>
            <a:r>
              <a:rPr lang="ru-RU" sz="1600" b="1" dirty="0"/>
              <a:t>продвижение:</a:t>
            </a:r>
            <a:r>
              <a:rPr lang="ru-RU" sz="1600" dirty="0"/>
              <a:t> активно работать через посольства и дилерские центры, усиливать рекламу;</a:t>
            </a:r>
          </a:p>
          <a:p>
            <a:pPr algn="ctr"/>
            <a:r>
              <a:rPr lang="ru-RU" sz="1600" b="1" dirty="0"/>
              <a:t>инфраструктура:</a:t>
            </a:r>
            <a:r>
              <a:rPr lang="ru-RU" sz="1600" dirty="0"/>
              <a:t> расширять номерной фонд санаториев, строить новые гостиницы, в том числе 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598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Бородич Александр Николаевич</cp:lastModifiedBy>
  <cp:revision>452</cp:revision>
  <dcterms:created xsi:type="dcterms:W3CDTF">2024-07-24T10:48:12Z</dcterms:created>
  <dcterms:modified xsi:type="dcterms:W3CDTF">2026-01-14T08:12:31Z</dcterms:modified>
</cp:coreProperties>
</file>