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79" r:id="rId3"/>
    <p:sldId id="343" r:id="rId4"/>
    <p:sldId id="345" r:id="rId5"/>
    <p:sldId id="362" r:id="rId6"/>
    <p:sldId id="374" r:id="rId7"/>
    <p:sldId id="376" r:id="rId8"/>
    <p:sldId id="377" r:id="rId9"/>
    <p:sldId id="378" r:id="rId10"/>
    <p:sldId id="363" r:id="rId11"/>
    <p:sldId id="375" r:id="rId12"/>
    <p:sldId id="283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33" d="100"/>
          <a:sy n="133" d="100"/>
        </p:scale>
        <p:origin x="984" y="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38"/>
            <a:ext cx="4022857" cy="515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794495"/>
            <a:ext cx="44121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ОБОРОНИТЕЛЬНАЯ МОЩЬ </a:t>
            </a: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БЕЛОРУССКОЙ АРМИИ</a:t>
            </a:r>
            <a:b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ПАТРИОТИЗМ В СОВРЕМЕННЫХ УСЛОВИЯХ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14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февраль 2026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411511"/>
            <a:ext cx="5292080" cy="108011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9116" y="555526"/>
            <a:ext cx="4661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СИСТЕМА ДОПРИЗЫВНОЙ И ПАТРИОТИЧЕСКОЙ ПОДГОТОВКИ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79116" y="1639631"/>
            <a:ext cx="4661656" cy="325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b="1" dirty="0">
                <a:solidFill>
                  <a:srgbClr val="182C7F"/>
                </a:solidFill>
              </a:rPr>
              <a:t>ЦЕНТРЫ ДОПРИЗЫВНОЙ ПОДГОТОВКИ</a:t>
            </a:r>
            <a:endParaRPr lang="ru-RU" dirty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/>
              <a:t>78 центров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/>
              <a:t>25 000</a:t>
            </a:r>
            <a:r>
              <a:rPr lang="ru-RU" dirty="0"/>
              <a:t> юношей ежегодно</a:t>
            </a:r>
          </a:p>
          <a:p>
            <a:pPr>
              <a:lnSpc>
                <a:spcPts val="1900"/>
              </a:lnSpc>
            </a:pPr>
            <a:r>
              <a:rPr lang="ru-RU" dirty="0"/>
              <a:t>Охват: </a:t>
            </a:r>
            <a:r>
              <a:rPr lang="ru-RU" b="1" dirty="0"/>
              <a:t>49,5%</a:t>
            </a:r>
            <a:r>
              <a:rPr lang="ru-RU" dirty="0"/>
              <a:t> учеников 10–11 классов</a:t>
            </a:r>
            <a:br>
              <a:rPr lang="ru-RU" dirty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>
                <a:solidFill>
                  <a:srgbClr val="182C7F"/>
                </a:solidFill>
              </a:rPr>
              <a:t>ВОЕННО-ПАТРИОТИЧЕСКИЕ КЛУБЫ</a:t>
            </a:r>
            <a:endParaRPr lang="ru-RU" dirty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/>
              <a:t>307 клубов</a:t>
            </a:r>
            <a:r>
              <a:rPr lang="ru-RU" dirty="0"/>
              <a:t> при силовых ведомствах</a:t>
            </a:r>
          </a:p>
          <a:p>
            <a:pPr>
              <a:lnSpc>
                <a:spcPts val="1900"/>
              </a:lnSpc>
            </a:pPr>
            <a:r>
              <a:rPr lang="ru-RU" b="1" dirty="0"/>
              <a:t>12 000</a:t>
            </a:r>
            <a:r>
              <a:rPr lang="ru-RU" dirty="0"/>
              <a:t> воспитанников</a:t>
            </a:r>
            <a:br>
              <a:rPr lang="ru-RU" dirty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>
                <a:solidFill>
                  <a:srgbClr val="182C7F"/>
                </a:solidFill>
              </a:rPr>
              <a:t>ЛЕТНИЕ СПОРТИВНО-ПАТРИОТИЧЕСКИЕ ЛАГЕРЯ </a:t>
            </a:r>
          </a:p>
          <a:p>
            <a:pPr>
              <a:lnSpc>
                <a:spcPts val="1900"/>
              </a:lnSpc>
            </a:pPr>
            <a:r>
              <a:rPr lang="ru-RU" dirty="0"/>
              <a:t>базируются в </a:t>
            </a:r>
            <a:r>
              <a:rPr lang="ru-RU" b="1" dirty="0"/>
              <a:t>воинских частях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/>
              <a:t>140 лагерей</a:t>
            </a:r>
            <a:r>
              <a:rPr lang="ru-RU" dirty="0"/>
              <a:t> для </a:t>
            </a:r>
            <a:r>
              <a:rPr lang="ru-RU" b="1" dirty="0"/>
              <a:t>14 000</a:t>
            </a:r>
            <a:r>
              <a:rPr lang="ru-RU" dirty="0"/>
              <a:t> учащихся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51920" y="3867894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848356" y="2931790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71903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0"/>
          <a:stretch/>
        </p:blipFill>
        <p:spPr bwMode="auto">
          <a:xfrm>
            <a:off x="5148064" y="0"/>
            <a:ext cx="3995936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734" y="79229"/>
            <a:ext cx="56813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182C7F"/>
                </a:solidFill>
              </a:rPr>
              <a:t>СИСТЕМА ПОДГОТОВКИ ВОЕННЫХ КАДРОВ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60413" y="66209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13" y="18246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77864"/>
            <a:ext cx="3523560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/>
              <a:t>Суворовское и кадетское братство</a:t>
            </a:r>
            <a:br>
              <a:rPr lang="ru-RU" sz="1300" dirty="0"/>
            </a:br>
            <a:r>
              <a:rPr lang="ru-RU" sz="1300" dirty="0"/>
              <a:t>Флагман — Минское суворовское училище и девять кадетских корпусов, где более 1750 юношей получают закалку. Более 70% выпускников продолжают путь в военных вузах.</a:t>
            </a:r>
          </a:p>
          <a:p>
            <a:r>
              <a:rPr lang="ru-RU" sz="1300" b="1" dirty="0"/>
              <a:t>Лицеи силовых ведомств</a:t>
            </a:r>
            <a:br>
              <a:rPr lang="ru-RU" sz="1300" dirty="0"/>
            </a:br>
            <a:r>
              <a:rPr lang="ru-RU" sz="1300" dirty="0"/>
              <a:t>Профильные лицеи при университете МЧС и учебных заведениях МВД готовят будущих специалистов для гражданской защиты и службы правопорядка.</a:t>
            </a:r>
          </a:p>
          <a:p>
            <a:r>
              <a:rPr lang="ru-RU" sz="1300" b="1" dirty="0"/>
              <a:t>Военная академия Республики Беларусь </a:t>
            </a:r>
            <a:r>
              <a:rPr lang="ru-RU" sz="1300" dirty="0"/>
              <a:t>— ведущее военное учебное учреждение.</a:t>
            </a:r>
          </a:p>
          <a:p>
            <a:r>
              <a:rPr lang="ru-RU" sz="1300" b="1" dirty="0"/>
              <a:t>Военные факультеты </a:t>
            </a:r>
            <a:r>
              <a:rPr lang="ru-RU" sz="1300" dirty="0"/>
              <a:t>(военно-технический факультет в БНТУ, военно-транспортный факультет в БГУТ и военные факультеты в БГУ, БГУИР, </a:t>
            </a:r>
            <a:r>
              <a:rPr lang="ru-RU" sz="1300" dirty="0" err="1"/>
              <a:t>ГрГУ</a:t>
            </a:r>
            <a:r>
              <a:rPr lang="ru-RU" sz="1300" dirty="0"/>
              <a:t> и БГАА).</a:t>
            </a:r>
          </a:p>
          <a:p>
            <a:r>
              <a:rPr lang="ru-RU" sz="1300" b="1" dirty="0"/>
              <a:t>Военно-медицинский институт в БГМУ.</a:t>
            </a:r>
          </a:p>
          <a:p>
            <a:r>
              <a:rPr lang="ru-RU" sz="1300" b="1" dirty="0"/>
              <a:t>Военные кафедры.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13" y="3259083"/>
            <a:ext cx="164606" cy="1646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4246974"/>
            <a:ext cx="164606" cy="164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3981320"/>
            <a:ext cx="164606" cy="1646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2829541"/>
            <a:ext cx="164606" cy="1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82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197876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2355726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rot="5400000">
            <a:off x="691395" y="-279612"/>
            <a:ext cx="226724" cy="162983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Мы-едины_H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4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627534"/>
            <a:ext cx="4861671" cy="320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высокотехнологичная, компактная и мобильная армия, вся военная организация государства способны ответить на любые вызовы времени и являются сегодня надежным щитом для народа, гарантом мира на белорусской земле.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86673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203806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574869" y="-196298"/>
            <a:ext cx="148381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3921318"/>
            <a:ext cx="4968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Из поздравления соотечественников, ветеранов и военнослужащих с Днем защитников Отечества и Вооруженных Сил, 23 февраля 2025 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2020" y="323072"/>
            <a:ext cx="5976664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/>
              <a:t>Под давлением США члены Североатлантического альянса были вынуждены принять обязательства по повышению военных расходов до 5% ВВП </a:t>
            </a:r>
            <a:br>
              <a:rPr lang="ru-RU" sz="2000" b="1" dirty="0"/>
            </a:br>
            <a:r>
              <a:rPr lang="ru-RU" sz="2000" b="1" dirty="0"/>
              <a:t>к 2035 году</a:t>
            </a:r>
          </a:p>
          <a:p>
            <a:pPr>
              <a:lnSpc>
                <a:spcPts val="1900"/>
              </a:lnSpc>
            </a:pPr>
            <a:endParaRPr lang="ru-RU" sz="1550" dirty="0"/>
          </a:p>
          <a:p>
            <a:pPr>
              <a:lnSpc>
                <a:spcPts val="1900"/>
              </a:lnSpc>
            </a:pPr>
            <a:r>
              <a:rPr lang="ru-RU" sz="1600" i="1" dirty="0"/>
              <a:t>Совокупные расходы стран НАТО на оборону в 2025 году составили порядка 1,6 трлн долларов США</a:t>
            </a:r>
          </a:p>
          <a:p>
            <a:pPr>
              <a:lnSpc>
                <a:spcPts val="1900"/>
              </a:lnSpc>
            </a:pP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Планы ключевых игроков: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США (2026):</a:t>
            </a:r>
            <a:r>
              <a:rPr lang="ru-RU" sz="1600" dirty="0"/>
              <a:t> - 1 трлн долларов США (исторический рекорд);</a:t>
            </a:r>
          </a:p>
          <a:p>
            <a:pPr>
              <a:lnSpc>
                <a:spcPts val="1900"/>
              </a:lnSpc>
            </a:pPr>
            <a:r>
              <a:rPr lang="ru-RU" sz="1600" b="1" dirty="0"/>
              <a:t>ЕС (до 2030):</a:t>
            </a:r>
            <a:r>
              <a:rPr lang="ru-RU" sz="1600" dirty="0"/>
              <a:t> - 800 млрд евро.</a:t>
            </a:r>
            <a:br>
              <a:rPr lang="ru-RU" sz="1600" dirty="0"/>
            </a:b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Рост потенциала на восточном фланге НАТО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Польша (2026):</a:t>
            </a:r>
            <a:br>
              <a:rPr lang="ru-RU" sz="1600" dirty="0"/>
            </a:br>
            <a:r>
              <a:rPr lang="ru-RU" sz="1600" dirty="0"/>
              <a:t>— 5% ВВП на оборону (~55 млрд долларов США);</a:t>
            </a:r>
            <a:br>
              <a:rPr lang="ru-RU" sz="1600" dirty="0"/>
            </a:br>
            <a:r>
              <a:rPr lang="ru-RU" sz="1600" dirty="0"/>
              <a:t>— численность армии: 230 тыс. чел. (сейчас 207 тыс.);</a:t>
            </a:r>
            <a:br>
              <a:rPr lang="ru-RU" sz="1600" dirty="0"/>
            </a:br>
            <a:r>
              <a:rPr lang="ru-RU" sz="1600" dirty="0"/>
              <a:t>— к 2035 году: 300 тыс. чел.</a:t>
            </a:r>
          </a:p>
          <a:p>
            <a:pPr>
              <a:lnSpc>
                <a:spcPts val="1900"/>
              </a:lnSpc>
            </a:pPr>
            <a:r>
              <a:rPr lang="ru-RU" sz="1600" b="1" dirty="0"/>
              <a:t>Страны Балтии наращивают расходы в схожем ключе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91088" y="4033286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91088" y="42794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91088" y="3792962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56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16016" y="1419622"/>
            <a:ext cx="42241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их числе: </a:t>
            </a:r>
            <a:r>
              <a:rPr lang="ru-RU" sz="1400" dirty="0" err="1"/>
              <a:t>сверхманевренные</a:t>
            </a:r>
            <a:r>
              <a:rPr lang="ru-RU" sz="1400" dirty="0"/>
              <a:t>, многофункциональные истребители Су-30СМ и Су-30СМ2; транспортно-боевые вертолеты Ми-35М; реактивные системы залпового огня В-300 «Полонез-М»; оперативно-тактические ракетные комплексы «Искандер-М»; зенитные ракетные комплексы «Тор-М2К», С-400 «Триумф»; бронетранспортеры БТР-82А, БТР-80К, БТР-70МБ1, БТР-V2; радиолокационные станции </a:t>
            </a:r>
            <a:r>
              <a:rPr lang="ru-RU" sz="1400"/>
              <a:t>«Противник-Г</a:t>
            </a:r>
            <a:r>
              <a:rPr lang="ru-RU" sz="1400" dirty="0"/>
              <a:t>», «Сопка», «Роса РБ», «Восток»; беспилотные авиационные комплексы «</a:t>
            </a:r>
            <a:r>
              <a:rPr lang="ru-RU" sz="1400" dirty="0" err="1"/>
              <a:t>Суперкам</a:t>
            </a:r>
            <a:r>
              <a:rPr lang="ru-RU" sz="1400" dirty="0"/>
              <a:t> С350», «</a:t>
            </a:r>
            <a:r>
              <a:rPr lang="ru-RU" sz="1400" dirty="0" err="1"/>
              <a:t>Суперкам</a:t>
            </a:r>
            <a:r>
              <a:rPr lang="ru-RU" sz="1400" dirty="0"/>
              <a:t> С150», «Беркут-3», «</a:t>
            </a:r>
            <a:r>
              <a:rPr lang="ru-RU" sz="1400" dirty="0" err="1"/>
              <a:t>Болас</a:t>
            </a:r>
            <a:r>
              <a:rPr lang="ru-RU" sz="1400" dirty="0"/>
              <a:t>», «Кастет», «Овод»; станции радиоэлектронной борьбы Р-934УМ2, «Сфера-Т»; современные средства связи и навигации; стрелковое оружие и средства защиты личного состава.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293632"/>
            <a:ext cx="8820472" cy="9819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798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ЗА ПОСЛЕДНИЕ ПЯТЬ ЛЕТ ЗАКУПЛЕНО И ПОСТАВЛЕНО В ВОЙСКА </a:t>
            </a:r>
            <a:r>
              <a:rPr lang="ru-RU" sz="2000" b="1" dirty="0">
                <a:solidFill>
                  <a:schemeClr val="bg1"/>
                </a:solidFill>
              </a:rPr>
              <a:t>БОЛЕЕ 300 ТЫС. ЕДИНИЦ </a:t>
            </a:r>
            <a:r>
              <a:rPr lang="ru-RU" sz="2000" dirty="0">
                <a:solidFill>
                  <a:schemeClr val="bg1"/>
                </a:solidFill>
              </a:rPr>
              <a:t>НОВЫХ ОБРАЗЦОВ И КОМПЛЕКТОВ ВООРУЖЕНИЯ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9992" y="555526"/>
            <a:ext cx="38164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2025 ГОДУ БЕЛОРУССКИЕ ВОЕННОСЛУЖАЩИЕ ПРИНЯЛИ УЧАСТИЕ В МЕРОПРИЯТИЯХ ОДКБ: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2067694"/>
            <a:ext cx="388843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</a:rPr>
              <a:t>«Взаимодействие»</a:t>
            </a:r>
            <a:r>
              <a:rPr lang="ru-RU" sz="1700" dirty="0">
                <a:solidFill>
                  <a:schemeClr val="bg1"/>
                </a:solidFill>
              </a:rPr>
              <a:t> – командно-штабное учение с Коллективными силами оперативного реагирования (КСОР);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«Поиск»</a:t>
            </a:r>
            <a:r>
              <a:rPr lang="ru-RU" sz="1700" dirty="0">
                <a:solidFill>
                  <a:schemeClr val="bg1"/>
                </a:solidFill>
              </a:rPr>
              <a:t> – специальное учение с силами и средствами разведки;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«Эшелон»</a:t>
            </a:r>
            <a:r>
              <a:rPr lang="ru-RU" sz="1700" dirty="0">
                <a:solidFill>
                  <a:schemeClr val="bg1"/>
                </a:solidFill>
              </a:rPr>
              <a:t> – учение с подразделениями материально-технического обеспечения (МТО) Коллективных сил.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2139702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8512" y="318309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68512" y="3723878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9378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1851670"/>
            <a:ext cx="4320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Служба в армии воспринимается белорусскими гражданами в контексте ряда патриотических установок, таких как</a:t>
            </a:r>
            <a:r>
              <a:rPr lang="ru-RU" b="1" dirty="0"/>
              <a:t> «воспитание, дисциплина», «защита Родины», «школа жизни», «долг, который нужно отдать государству», «обязанность и священный долг каждого гражданина».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456223"/>
            <a:ext cx="6948264" cy="13234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355976" y="672247"/>
            <a:ext cx="25922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</a:rPr>
              <a:t>уровень доверия белорусской армии среди населения</a:t>
            </a:r>
            <a:r>
              <a:rPr lang="en-US" sz="1600" b="1" dirty="0">
                <a:solidFill>
                  <a:schemeClr val="bg1"/>
                </a:solidFill>
              </a:rPr>
              <a:t>*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456223"/>
            <a:ext cx="275588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71,4%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57809" y="4371950"/>
            <a:ext cx="53388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 данным социологического исследования, проведенного в</a:t>
            </a:r>
            <a:b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III 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квартале 2025 г. Институтом социологии НАН Беларуси </a:t>
            </a:r>
          </a:p>
        </p:txBody>
      </p:sp>
      <p:pic>
        <p:nvPicPr>
          <p:cNvPr id="8" name="Picture 2" descr="D:\Академия управления\2026\январь\Слой 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09" y="721898"/>
            <a:ext cx="87682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213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0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030669" y="555526"/>
            <a:ext cx="36546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</a:rPr>
              <a:t>Согласно результатам исследования, в белорусском общественном мнении</a:t>
            </a:r>
            <a:r>
              <a:rPr lang="ru-RU" sz="2200" b="1" dirty="0">
                <a:solidFill>
                  <a:schemeClr val="bg1"/>
                </a:solidFill>
              </a:rPr>
              <a:t> идея защиты Родины является одним из базовых элементов матрицы ценностей белорусов</a:t>
            </a:r>
            <a:r>
              <a:rPr lang="ru-RU" sz="2200" dirty="0">
                <a:solidFill>
                  <a:schemeClr val="bg1"/>
                </a:solidFill>
              </a:rPr>
              <a:t>, и большинство респондентов выражают готовность встать на защиту страны при возникновении серьезной угрозы.</a:t>
            </a:r>
            <a:endParaRPr lang="ru-RU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605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58669" y="399835"/>
            <a:ext cx="3825299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>
                <a:solidFill>
                  <a:schemeClr val="bg1"/>
                </a:solidFill>
              </a:rPr>
              <a:t>Подавляющее большинство респондентов считают себя патриотами Республики Беларусь –</a:t>
            </a:r>
            <a:r>
              <a:rPr lang="ru-RU" sz="1900" b="1" dirty="0">
                <a:solidFill>
                  <a:schemeClr val="bg1"/>
                </a:solidFill>
              </a:rPr>
              <a:t>82,4%.</a:t>
            </a:r>
            <a:r>
              <a:rPr lang="ru-RU" sz="1900" dirty="0">
                <a:solidFill>
                  <a:schemeClr val="bg1"/>
                </a:solidFill>
              </a:rPr>
              <a:t> При этом понятие быть патриотом, по мнению белорусов складывается из таких составляющих, как «жить и работать в Беларуси», «уважать государственную символику и историю Беларуси», «любить белорусскую культуру и язык», «быть готовым в трудные времена защищать свою страну», «вести активную деятельность на благо страны».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14138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1546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7460</TotalTime>
  <Words>704</Words>
  <Application>Microsoft Office PowerPoint</Application>
  <PresentationFormat>Экран (16:9)</PresentationFormat>
  <Paragraphs>49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Шешкина Ева Валерьевна</cp:lastModifiedBy>
  <cp:revision>431</cp:revision>
  <dcterms:created xsi:type="dcterms:W3CDTF">2024-07-24T10:48:12Z</dcterms:created>
  <dcterms:modified xsi:type="dcterms:W3CDTF">2026-02-24T13:53:58Z</dcterms:modified>
</cp:coreProperties>
</file>